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Amatic SC"/>
      <p:regular r:id="rId17"/>
      <p:bold r:id="rId18"/>
    </p:embeddedFont>
    <p:embeddedFont>
      <p:font typeface="Montserrat"/>
      <p:regular r:id="rId19"/>
      <p:bold r:id="rId20"/>
      <p:italic r:id="rId21"/>
      <p:boldItalic r:id="rId22"/>
    </p:embeddedFont>
    <p:embeddedFont>
      <p:font typeface="Oswald"/>
      <p:regular r:id="rId23"/>
      <p:bold r:id="rId24"/>
    </p:embeddedFont>
    <p:embeddedFont>
      <p:font typeface="Ultra"/>
      <p:regular r:id="rId25"/>
    </p:embeddedFont>
    <p:embeddedFont>
      <p:font typeface="Kalam"/>
      <p:regular r:id="rId26"/>
      <p:bold r:id="rId27"/>
    </p:embeddedFont>
    <p:embeddedFont>
      <p:font typeface="Comfortaa"/>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Oswald-bold.fntdata"/><Relationship Id="rId23"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Kalam-regular.fntdata"/><Relationship Id="rId25" Type="http://schemas.openxmlformats.org/officeDocument/2006/relationships/font" Target="fonts/Ultra-regular.fntdata"/><Relationship Id="rId28" Type="http://schemas.openxmlformats.org/officeDocument/2006/relationships/font" Target="fonts/Comfortaa-regular.fntdata"/><Relationship Id="rId27" Type="http://schemas.openxmlformats.org/officeDocument/2006/relationships/font" Target="fonts/Kalam-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omfortaa-bold.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AmaticSC-regular.fntdata"/><Relationship Id="rId16" Type="http://schemas.openxmlformats.org/officeDocument/2006/relationships/slide" Target="slides/slide12.xml"/><Relationship Id="rId19" Type="http://schemas.openxmlformats.org/officeDocument/2006/relationships/font" Target="fonts/Montserrat-regular.fntdata"/><Relationship Id="rId18" Type="http://schemas.openxmlformats.org/officeDocument/2006/relationships/font" Target="fonts/AmaticSC-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5228d7bc41ffd08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5228d7bc41ffd08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5228d7bc41ffd08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5228d7bc41ffd08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5228d7bc41ffd08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5228d7bc41ffd08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5228d7bc41ffd08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5228d7bc41ffd08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pic>
        <p:nvPicPr>
          <p:cNvPr descr="Celestia-R1---OverlayTitleHD.png" id="12" name="Google Shape;12;p2"/>
          <p:cNvPicPr preferRelativeResize="0"/>
          <p:nvPr/>
        </p:nvPicPr>
        <p:blipFill rotWithShape="1">
          <a:blip r:embed="rId3">
            <a:alphaModFix/>
          </a:blip>
          <a:srcRect b="0" l="0" r="0" t="0"/>
          <a:stretch/>
        </p:blipFill>
        <p:spPr>
          <a:xfrm>
            <a:off x="0" y="0"/>
            <a:ext cx="12188825" cy="6856214"/>
          </a:xfrm>
          <a:prstGeom prst="rect">
            <a:avLst/>
          </a:prstGeom>
          <a:noFill/>
          <a:ln>
            <a:noFill/>
          </a:ln>
        </p:spPr>
      </p:pic>
      <p:sp>
        <p:nvSpPr>
          <p:cNvPr id="13" name="Google Shape;13;p2"/>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1"/>
              </a:buClr>
              <a:buSzPts val="4800"/>
              <a:buFont typeface="Calibri"/>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SzPts val="1800"/>
              <a:buNone/>
              <a:defRPr sz="1800" cap="none">
                <a:solidFill>
                  <a:schemeClr val="lt1"/>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1000"/>
              </a:spcAft>
              <a:buSzPts val="1200"/>
              <a:buNone/>
              <a:defRPr>
                <a:solidFill>
                  <a:schemeClr val="lt1"/>
                </a:solidFill>
              </a:defRPr>
            </a:lvl9pPr>
          </a:lstStyle>
          <a:p/>
        </p:txBody>
      </p:sp>
      <p:sp>
        <p:nvSpPr>
          <p:cNvPr id="15" name="Google Shape;15;p2"/>
          <p:cNvSpPr txBox="1"/>
          <p:nvPr>
            <p:ph idx="10" type="dt"/>
          </p:nvPr>
        </p:nvSpPr>
        <p:spPr>
          <a:xfrm>
            <a:off x="8932558"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3962399" y="5870575"/>
            <a:ext cx="4893958"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2" type="sldNum"/>
          </p:nvPr>
        </p:nvSpPr>
        <p:spPr>
          <a:xfrm>
            <a:off x="10608958"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panorámica con descripción">
  <p:cSld name="Imagen panorámica con descripción">
    <p:spTree>
      <p:nvGrpSpPr>
        <p:cNvPr id="76" name="Shape 76"/>
        <p:cNvGrpSpPr/>
        <p:nvPr/>
      </p:nvGrpSpPr>
      <p:grpSpPr>
        <a:xfrm>
          <a:off x="0" y="0"/>
          <a:ext cx="0" cy="0"/>
          <a:chOff x="0" y="0"/>
          <a:chExt cx="0" cy="0"/>
        </a:xfrm>
      </p:grpSpPr>
      <p:pic>
        <p:nvPicPr>
          <p:cNvPr descr="Celestia-R1---OverlayContentHD.png" id="77" name="Google Shape;77;p1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8" name="Google Shape;78;p11"/>
          <p:cNvSpPr txBox="1"/>
          <p:nvPr>
            <p:ph type="title"/>
          </p:nvPr>
        </p:nvSpPr>
        <p:spPr>
          <a:xfrm>
            <a:off x="685800" y="4732865"/>
            <a:ext cx="1013142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alibri"/>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p:nvPr>
            <p:ph idx="2" type="pic"/>
          </p:nvPr>
        </p:nvSpPr>
        <p:spPr>
          <a:xfrm>
            <a:off x="1371600" y="932112"/>
            <a:ext cx="8759827" cy="3164976"/>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txBody>
          <a:bodyPr anchorCtr="0" anchor="t" bIns="45700" lIns="91425" spcFirstLastPara="1" rIns="91425" wrap="square" tIns="45700">
            <a:noAutofit/>
          </a:bodyPr>
          <a:lstStyle>
            <a:lvl1pPr lvl="0" marR="0" rtl="0" algn="ctr">
              <a:spcBef>
                <a:spcPts val="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lvl="1"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lvl="2"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lvl="3"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l">
              <a:spcBef>
                <a:spcPts val="1000"/>
              </a:spcBef>
              <a:spcAft>
                <a:spcPts val="100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80" name="Google Shape;80;p11"/>
          <p:cNvSpPr txBox="1"/>
          <p:nvPr>
            <p:ph idx="1" type="body"/>
          </p:nvPr>
        </p:nvSpPr>
        <p:spPr>
          <a:xfrm>
            <a:off x="685800" y="5299603"/>
            <a:ext cx="10131427"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81" name="Google Shape;81;p1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p:cSld name="Título y descripción">
    <p:spTree>
      <p:nvGrpSpPr>
        <p:cNvPr id="84" name="Shape 84"/>
        <p:cNvGrpSpPr/>
        <p:nvPr/>
      </p:nvGrpSpPr>
      <p:grpSpPr>
        <a:xfrm>
          <a:off x="0" y="0"/>
          <a:ext cx="0" cy="0"/>
          <a:chOff x="0" y="0"/>
          <a:chExt cx="0" cy="0"/>
        </a:xfrm>
      </p:grpSpPr>
      <p:pic>
        <p:nvPicPr>
          <p:cNvPr descr="Celestia-R1---OverlayContentHD.png" id="85" name="Google Shape;85;p1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6" name="Google Shape;86;p12"/>
          <p:cNvSpPr txBox="1"/>
          <p:nvPr>
            <p:ph type="title"/>
          </p:nvPr>
        </p:nvSpPr>
        <p:spPr>
          <a:xfrm>
            <a:off x="685801" y="609601"/>
            <a:ext cx="10131427" cy="3124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 type="body"/>
          </p:nvPr>
        </p:nvSpPr>
        <p:spPr>
          <a:xfrm>
            <a:off x="685800" y="4343400"/>
            <a:ext cx="10131428"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88" name="Google Shape;88;p1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91" name="Shape 91"/>
        <p:cNvGrpSpPr/>
        <p:nvPr/>
      </p:nvGrpSpPr>
      <p:grpSpPr>
        <a:xfrm>
          <a:off x="0" y="0"/>
          <a:ext cx="0" cy="0"/>
          <a:chOff x="0" y="0"/>
          <a:chExt cx="0" cy="0"/>
        </a:xfrm>
      </p:grpSpPr>
      <p:pic>
        <p:nvPicPr>
          <p:cNvPr descr="Celestia-R1---OverlayContentHD.png" id="92" name="Google Shape;92;p1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93" name="Google Shape;93;p13"/>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i="0" lang="es-ES" sz="8000" u="none" cap="none" strike="noStrike">
                <a:solidFill>
                  <a:schemeClr val="lt1"/>
                </a:solidFill>
                <a:latin typeface="Calibri"/>
                <a:ea typeface="Calibri"/>
                <a:cs typeface="Calibri"/>
                <a:sym typeface="Calibri"/>
              </a:rPr>
              <a:t>”</a:t>
            </a:r>
            <a:endParaRPr/>
          </a:p>
        </p:txBody>
      </p:sp>
      <p:sp>
        <p:nvSpPr>
          <p:cNvPr id="94" name="Google Shape;94;p13"/>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i="0" lang="es-ES" sz="8000" u="none" cap="none" strike="noStrike">
                <a:solidFill>
                  <a:schemeClr val="lt1"/>
                </a:solidFill>
                <a:latin typeface="Calibri"/>
                <a:ea typeface="Calibri"/>
                <a:cs typeface="Calibri"/>
                <a:sym typeface="Calibri"/>
              </a:rPr>
              <a:t>“</a:t>
            </a:r>
            <a:endParaRPr/>
          </a:p>
        </p:txBody>
      </p:sp>
      <p:sp>
        <p:nvSpPr>
          <p:cNvPr id="95" name="Google Shape;95;p13"/>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 type="body"/>
          </p:nvPr>
        </p:nvSpPr>
        <p:spPr>
          <a:xfrm>
            <a:off x="1097875" y="3352800"/>
            <a:ext cx="9339184"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1800"/>
              <a:buFont typeface="Calibri"/>
              <a:buNone/>
              <a:defRPr/>
            </a:lvl1pPr>
            <a:lvl2pPr indent="-228600" lvl="1" marL="914400" algn="l">
              <a:spcBef>
                <a:spcPts val="1000"/>
              </a:spcBef>
              <a:spcAft>
                <a:spcPts val="0"/>
              </a:spcAft>
              <a:buSzPts val="1600"/>
              <a:buFont typeface="Calibri"/>
              <a:buNone/>
              <a:defRPr/>
            </a:lvl2pPr>
            <a:lvl3pPr indent="-228600" lvl="2" marL="1371600" algn="l">
              <a:spcBef>
                <a:spcPts val="1000"/>
              </a:spcBef>
              <a:spcAft>
                <a:spcPts val="0"/>
              </a:spcAft>
              <a:buSzPts val="1400"/>
              <a:buFont typeface="Calibri"/>
              <a:buNone/>
              <a:defRPr/>
            </a:lvl3pPr>
            <a:lvl4pPr indent="-228600" lvl="3" marL="1828800" algn="l">
              <a:spcBef>
                <a:spcPts val="1000"/>
              </a:spcBef>
              <a:spcAft>
                <a:spcPts val="0"/>
              </a:spcAft>
              <a:buSzPts val="1200"/>
              <a:buFont typeface="Calibri"/>
              <a:buNone/>
              <a:defRPr/>
            </a:lvl4pPr>
            <a:lvl5pPr indent="-228600" lvl="4" marL="2286000" algn="l">
              <a:spcBef>
                <a:spcPts val="1000"/>
              </a:spcBef>
              <a:spcAft>
                <a:spcPts val="0"/>
              </a:spcAft>
              <a:buSzPts val="1200"/>
              <a:buFont typeface="Calibri"/>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97" name="Google Shape;97;p13"/>
          <p:cNvSpPr txBox="1"/>
          <p:nvPr>
            <p:ph idx="2" type="body"/>
          </p:nvPr>
        </p:nvSpPr>
        <p:spPr>
          <a:xfrm>
            <a:off x="687465" y="4343400"/>
            <a:ext cx="10152367"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98" name="Google Shape;98;p1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101" name="Shape 101"/>
        <p:cNvGrpSpPr/>
        <p:nvPr/>
      </p:nvGrpSpPr>
      <p:grpSpPr>
        <a:xfrm>
          <a:off x="0" y="0"/>
          <a:ext cx="0" cy="0"/>
          <a:chOff x="0" y="0"/>
          <a:chExt cx="0" cy="0"/>
        </a:xfrm>
      </p:grpSpPr>
      <p:pic>
        <p:nvPicPr>
          <p:cNvPr descr="Celestia-R1---OverlayContentHD.png" id="102" name="Google Shape;102;p1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03" name="Google Shape;103;p14"/>
          <p:cNvSpPr txBox="1"/>
          <p:nvPr>
            <p:ph type="title"/>
          </p:nvPr>
        </p:nvSpPr>
        <p:spPr>
          <a:xfrm>
            <a:off x="685802" y="3308581"/>
            <a:ext cx="10131425"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
          <p:cNvSpPr txBox="1"/>
          <p:nvPr>
            <p:ph idx="1" type="body"/>
          </p:nvPr>
        </p:nvSpPr>
        <p:spPr>
          <a:xfrm>
            <a:off x="685801" y="4777381"/>
            <a:ext cx="10131426"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05" name="Google Shape;105;p1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r la tarjeta de nombre">
  <p:cSld name="Citar la tarjeta de nombre">
    <p:spTree>
      <p:nvGrpSpPr>
        <p:cNvPr id="108" name="Shape 108"/>
        <p:cNvGrpSpPr/>
        <p:nvPr/>
      </p:nvGrpSpPr>
      <p:grpSpPr>
        <a:xfrm>
          <a:off x="0" y="0"/>
          <a:ext cx="0" cy="0"/>
          <a:chOff x="0" y="0"/>
          <a:chExt cx="0" cy="0"/>
        </a:xfrm>
      </p:grpSpPr>
      <p:pic>
        <p:nvPicPr>
          <p:cNvPr descr="Celestia-R1---OverlayContentHD.png" id="109" name="Google Shape;109;p1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10" name="Google Shape;110;p15"/>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i="0" lang="es-ES" sz="8000" u="none" cap="none" strike="noStrike">
                <a:solidFill>
                  <a:schemeClr val="lt1"/>
                </a:solidFill>
                <a:latin typeface="Calibri"/>
                <a:ea typeface="Calibri"/>
                <a:cs typeface="Calibri"/>
                <a:sym typeface="Calibri"/>
              </a:rPr>
              <a:t>”</a:t>
            </a:r>
            <a:endParaRPr/>
          </a:p>
        </p:txBody>
      </p:sp>
      <p:sp>
        <p:nvSpPr>
          <p:cNvPr id="111" name="Google Shape;111;p15"/>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i="0" lang="es-ES" sz="8000" u="none" cap="none" strike="noStrike">
                <a:solidFill>
                  <a:schemeClr val="lt1"/>
                </a:solidFill>
                <a:latin typeface="Calibri"/>
                <a:ea typeface="Calibri"/>
                <a:cs typeface="Calibri"/>
                <a:sym typeface="Calibri"/>
              </a:rPr>
              <a:t>“</a:t>
            </a:r>
            <a:endParaRPr/>
          </a:p>
        </p:txBody>
      </p:sp>
      <p:sp>
        <p:nvSpPr>
          <p:cNvPr id="112" name="Google Shape;112;p15"/>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5"/>
          <p:cNvSpPr txBox="1"/>
          <p:nvPr>
            <p:ph idx="1" type="body"/>
          </p:nvPr>
        </p:nvSpPr>
        <p:spPr>
          <a:xfrm>
            <a:off x="685800" y="3886200"/>
            <a:ext cx="10135436" cy="889000"/>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400"/>
              <a:buNone/>
              <a:defRPr b="0" sz="2400" cap="none">
                <a:solidFill>
                  <a:schemeClr val="lt1"/>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14" name="Google Shape;114;p15"/>
          <p:cNvSpPr txBox="1"/>
          <p:nvPr>
            <p:ph idx="2" type="body"/>
          </p:nvPr>
        </p:nvSpPr>
        <p:spPr>
          <a:xfrm>
            <a:off x="685799" y="4775200"/>
            <a:ext cx="10135436"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15" name="Google Shape;115;p1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adero o falso">
  <p:cSld name="Verdadero o falso">
    <p:spTree>
      <p:nvGrpSpPr>
        <p:cNvPr id="118" name="Shape 118"/>
        <p:cNvGrpSpPr/>
        <p:nvPr/>
      </p:nvGrpSpPr>
      <p:grpSpPr>
        <a:xfrm>
          <a:off x="0" y="0"/>
          <a:ext cx="0" cy="0"/>
          <a:chOff x="0" y="0"/>
          <a:chExt cx="0" cy="0"/>
        </a:xfrm>
      </p:grpSpPr>
      <p:pic>
        <p:nvPicPr>
          <p:cNvPr descr="Celestia-R1---OverlayContentHD.png" id="119" name="Google Shape;119;p1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0" name="Google Shape;120;p16"/>
          <p:cNvSpPr txBox="1"/>
          <p:nvPr>
            <p:ph type="title"/>
          </p:nvPr>
        </p:nvSpPr>
        <p:spPr>
          <a:xfrm>
            <a:off x="685801" y="609601"/>
            <a:ext cx="10131427"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alibri"/>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body"/>
          </p:nvPr>
        </p:nvSpPr>
        <p:spPr>
          <a:xfrm>
            <a:off x="685801" y="3505200"/>
            <a:ext cx="10131428"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800"/>
              <a:buNone/>
              <a:defRPr b="0" sz="2800" cap="none">
                <a:solidFill>
                  <a:schemeClr val="lt1"/>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22" name="Google Shape;122;p16"/>
          <p:cNvSpPr txBox="1"/>
          <p:nvPr>
            <p:ph idx="2" type="body"/>
          </p:nvPr>
        </p:nvSpPr>
        <p:spPr>
          <a:xfrm>
            <a:off x="685800" y="4343400"/>
            <a:ext cx="10131428" cy="1447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23" name="Google Shape;123;p1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26" name="Shape 126"/>
        <p:cNvGrpSpPr/>
        <p:nvPr/>
      </p:nvGrpSpPr>
      <p:grpSpPr>
        <a:xfrm>
          <a:off x="0" y="0"/>
          <a:ext cx="0" cy="0"/>
          <a:chOff x="0" y="0"/>
          <a:chExt cx="0" cy="0"/>
        </a:xfrm>
      </p:grpSpPr>
      <p:pic>
        <p:nvPicPr>
          <p:cNvPr descr="Celestia-R1---OverlayContentHD.png" id="127" name="Google Shape;127;p1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8" name="Google Shape;128;p17"/>
          <p:cNvSpPr txBox="1"/>
          <p:nvPr>
            <p:ph idx="1" type="body"/>
          </p:nvPr>
        </p:nvSpPr>
        <p:spPr>
          <a:xfrm rot="5400000">
            <a:off x="3926947" y="-1099079"/>
            <a:ext cx="3649133" cy="10131425"/>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29" name="Google Shape;129;p1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32" name="Google Shape;132;p1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33" name="Shape 133"/>
        <p:cNvGrpSpPr/>
        <p:nvPr/>
      </p:nvGrpSpPr>
      <p:grpSpPr>
        <a:xfrm>
          <a:off x="0" y="0"/>
          <a:ext cx="0" cy="0"/>
          <a:chOff x="0" y="0"/>
          <a:chExt cx="0" cy="0"/>
        </a:xfrm>
      </p:grpSpPr>
      <p:pic>
        <p:nvPicPr>
          <p:cNvPr descr="Celestia-R1---OverlayContentHD.png" id="134" name="Google Shape;134;p1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35" name="Google Shape;135;p18"/>
          <p:cNvSpPr txBox="1"/>
          <p:nvPr>
            <p:ph type="title"/>
          </p:nvPr>
        </p:nvSpPr>
        <p:spPr>
          <a:xfrm rot="5400000">
            <a:off x="7147151" y="2121124"/>
            <a:ext cx="5181601" cy="215855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 type="body"/>
          </p:nvPr>
        </p:nvSpPr>
        <p:spPr>
          <a:xfrm rot="5400000">
            <a:off x="2011058" y="-715658"/>
            <a:ext cx="5181600" cy="7832116"/>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37" name="Google Shape;137;p1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8" name="Shape 18"/>
        <p:cNvGrpSpPr/>
        <p:nvPr/>
      </p:nvGrpSpPr>
      <p:grpSpPr>
        <a:xfrm>
          <a:off x="0" y="0"/>
          <a:ext cx="0" cy="0"/>
          <a:chOff x="0" y="0"/>
          <a:chExt cx="0" cy="0"/>
        </a:xfrm>
      </p:grpSpPr>
      <p:pic>
        <p:nvPicPr>
          <p:cNvPr descr="Celestia-R1---OverlayContentHD.png" id="19" name="Google Shape;19;p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0" name="Google Shape;20;p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22" name="Google Shape;22;p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5" name="Shape 25"/>
        <p:cNvGrpSpPr/>
        <p:nvPr/>
      </p:nvGrpSpPr>
      <p:grpSpPr>
        <a:xfrm>
          <a:off x="0" y="0"/>
          <a:ext cx="0" cy="0"/>
          <a:chOff x="0" y="0"/>
          <a:chExt cx="0" cy="0"/>
        </a:xfrm>
      </p:grpSpPr>
      <p:pic>
        <p:nvPicPr>
          <p:cNvPr descr="Celestia-R1---OverlayContentHD.png" id="26" name="Google Shape;26;p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7" name="Google Shape;27;p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0" name="Shape 30"/>
        <p:cNvGrpSpPr/>
        <p:nvPr/>
      </p:nvGrpSpPr>
      <p:grpSpPr>
        <a:xfrm>
          <a:off x="0" y="0"/>
          <a:ext cx="0" cy="0"/>
          <a:chOff x="0" y="0"/>
          <a:chExt cx="0" cy="0"/>
        </a:xfrm>
      </p:grpSpPr>
      <p:pic>
        <p:nvPicPr>
          <p:cNvPr descr="Celestia-R1---OverlayContentHD.png" id="31" name="Google Shape;31;p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2" name="Google Shape;32;p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6" name="Shape 36"/>
        <p:cNvGrpSpPr/>
        <p:nvPr/>
      </p:nvGrpSpPr>
      <p:grpSpPr>
        <a:xfrm>
          <a:off x="0" y="0"/>
          <a:ext cx="0" cy="0"/>
          <a:chOff x="0" y="0"/>
          <a:chExt cx="0" cy="0"/>
        </a:xfrm>
      </p:grpSpPr>
      <p:pic>
        <p:nvPicPr>
          <p:cNvPr descr="Celestia-R1---OverlayContentHD.png" id="37" name="Google Shape;37;p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8" name="Google Shape;38;p6"/>
          <p:cNvSpPr txBox="1"/>
          <p:nvPr>
            <p:ph type="title"/>
          </p:nvPr>
        </p:nvSpPr>
        <p:spPr>
          <a:xfrm>
            <a:off x="685800" y="3308581"/>
            <a:ext cx="10131427"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000"/>
              <a:buFont typeface="Calibri"/>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 type="body"/>
          </p:nvPr>
        </p:nvSpPr>
        <p:spPr>
          <a:xfrm>
            <a:off x="685799" y="4777381"/>
            <a:ext cx="1013142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000"/>
              <a:buNone/>
              <a:defRPr sz="2000" cap="none">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40" name="Google Shape;40;p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3" name="Shape 43"/>
        <p:cNvGrpSpPr/>
        <p:nvPr/>
      </p:nvGrpSpPr>
      <p:grpSpPr>
        <a:xfrm>
          <a:off x="0" y="0"/>
          <a:ext cx="0" cy="0"/>
          <a:chOff x="0" y="0"/>
          <a:chExt cx="0" cy="0"/>
        </a:xfrm>
      </p:grpSpPr>
      <p:pic>
        <p:nvPicPr>
          <p:cNvPr descr="Celestia-R1---OverlayContentHD.png" id="44" name="Google Shape;44;p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45" name="Google Shape;45;p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 type="body"/>
          </p:nvPr>
        </p:nvSpPr>
        <p:spPr>
          <a:xfrm>
            <a:off x="685802" y="2142067"/>
            <a:ext cx="4995334" cy="3649134"/>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47" name="Google Shape;47;p7"/>
          <p:cNvSpPr txBox="1"/>
          <p:nvPr>
            <p:ph idx="2" type="body"/>
          </p:nvPr>
        </p:nvSpPr>
        <p:spPr>
          <a:xfrm>
            <a:off x="5821895" y="2142067"/>
            <a:ext cx="4995332" cy="3649133"/>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48" name="Google Shape;48;p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1" name="Shape 51"/>
        <p:cNvGrpSpPr/>
        <p:nvPr/>
      </p:nvGrpSpPr>
      <p:grpSpPr>
        <a:xfrm>
          <a:off x="0" y="0"/>
          <a:ext cx="0" cy="0"/>
          <a:chOff x="0" y="0"/>
          <a:chExt cx="0" cy="0"/>
        </a:xfrm>
      </p:grpSpPr>
      <p:sp>
        <p:nvSpPr>
          <p:cNvPr id="52" name="Google Shape;52;p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 type="body"/>
          </p:nvPr>
        </p:nvSpPr>
        <p:spPr>
          <a:xfrm>
            <a:off x="973670" y="2218267"/>
            <a:ext cx="4709054" cy="576262"/>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2800"/>
              <a:buNone/>
              <a:defRPr b="0" sz="28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1000"/>
              </a:spcAft>
              <a:buSzPts val="1600"/>
              <a:buNone/>
              <a:defRPr b="1" sz="1600"/>
            </a:lvl9pPr>
          </a:lstStyle>
          <a:p/>
        </p:txBody>
      </p:sp>
      <p:sp>
        <p:nvSpPr>
          <p:cNvPr id="54" name="Google Shape;54;p8"/>
          <p:cNvSpPr txBox="1"/>
          <p:nvPr>
            <p:ph idx="2" type="body"/>
          </p:nvPr>
        </p:nvSpPr>
        <p:spPr>
          <a:xfrm>
            <a:off x="685801" y="2870201"/>
            <a:ext cx="4996923" cy="292099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55" name="Google Shape;55;p8"/>
          <p:cNvSpPr txBox="1"/>
          <p:nvPr>
            <p:ph idx="3" type="body"/>
          </p:nvPr>
        </p:nvSpPr>
        <p:spPr>
          <a:xfrm>
            <a:off x="6096003" y="2226734"/>
            <a:ext cx="47228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2800"/>
              <a:buNone/>
              <a:defRPr b="0" sz="28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1000"/>
              </a:spcAft>
              <a:buSzPts val="1600"/>
              <a:buNone/>
              <a:defRPr b="1" sz="1600"/>
            </a:lvl9pPr>
          </a:lstStyle>
          <a:p/>
        </p:txBody>
      </p:sp>
      <p:sp>
        <p:nvSpPr>
          <p:cNvPr id="56" name="Google Shape;56;p8"/>
          <p:cNvSpPr txBox="1"/>
          <p:nvPr>
            <p:ph idx="4" type="body"/>
          </p:nvPr>
        </p:nvSpPr>
        <p:spPr>
          <a:xfrm>
            <a:off x="5823483" y="2870201"/>
            <a:ext cx="4995334" cy="292099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57" name="Google Shape;57;p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0" name="Shape 60"/>
        <p:cNvGrpSpPr/>
        <p:nvPr/>
      </p:nvGrpSpPr>
      <p:grpSpPr>
        <a:xfrm>
          <a:off x="0" y="0"/>
          <a:ext cx="0" cy="0"/>
          <a:chOff x="0" y="0"/>
          <a:chExt cx="0" cy="0"/>
        </a:xfrm>
      </p:grpSpPr>
      <p:pic>
        <p:nvPicPr>
          <p:cNvPr descr="Celestia-R1---OverlayContentHD.png" id="61" name="Google Shape;61;p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2" name="Google Shape;62;p9"/>
          <p:cNvSpPr txBox="1"/>
          <p:nvPr>
            <p:ph type="title"/>
          </p:nvPr>
        </p:nvSpPr>
        <p:spPr>
          <a:xfrm>
            <a:off x="685800" y="2074333"/>
            <a:ext cx="3680885"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alibri"/>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 type="body"/>
          </p:nvPr>
        </p:nvSpPr>
        <p:spPr>
          <a:xfrm>
            <a:off x="4648201" y="609601"/>
            <a:ext cx="6169026" cy="5181600"/>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64" name="Google Shape;64;p9"/>
          <p:cNvSpPr txBox="1"/>
          <p:nvPr>
            <p:ph idx="2" type="body"/>
          </p:nvPr>
        </p:nvSpPr>
        <p:spPr>
          <a:xfrm>
            <a:off x="685800" y="3445933"/>
            <a:ext cx="3680885" cy="1828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600"/>
              <a:buNone/>
              <a:defRPr sz="16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65" name="Google Shape;65;p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8" name="Shape 68"/>
        <p:cNvGrpSpPr/>
        <p:nvPr/>
      </p:nvGrpSpPr>
      <p:grpSpPr>
        <a:xfrm>
          <a:off x="0" y="0"/>
          <a:ext cx="0" cy="0"/>
          <a:chOff x="0" y="0"/>
          <a:chExt cx="0" cy="0"/>
        </a:xfrm>
      </p:grpSpPr>
      <p:pic>
        <p:nvPicPr>
          <p:cNvPr descr="Celestia-R1---OverlayContentHD.png" id="69" name="Google Shape;69;p1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0" name="Google Shape;70;p10"/>
          <p:cNvSpPr txBox="1"/>
          <p:nvPr>
            <p:ph type="title"/>
          </p:nvPr>
        </p:nvSpPr>
        <p:spPr>
          <a:xfrm>
            <a:off x="685800" y="1600200"/>
            <a:ext cx="6164653"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alibri"/>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p:nvPr>
            <p:ph idx="2" type="pic"/>
          </p:nvPr>
        </p:nvSpPr>
        <p:spPr>
          <a:xfrm>
            <a:off x="7536253" y="914400"/>
            <a:ext cx="3280974" cy="4572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txBody>
          <a:bodyPr anchorCtr="0" anchor="t" bIns="45700" lIns="91425" spcFirstLastPara="1" rIns="91425" wrap="square" tIns="45700">
            <a:noAutofit/>
          </a:bodyPr>
          <a:lstStyle>
            <a:lvl1pPr lvl="0" marR="0" rtl="0" algn="ctr">
              <a:spcBef>
                <a:spcPts val="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lvl="1"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lvl="2"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lvl="3"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l">
              <a:spcBef>
                <a:spcPts val="1000"/>
              </a:spcBef>
              <a:spcAft>
                <a:spcPts val="100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72" name="Google Shape;72;p10"/>
          <p:cNvSpPr txBox="1"/>
          <p:nvPr>
            <p:ph idx="1" type="body"/>
          </p:nvPr>
        </p:nvSpPr>
        <p:spPr>
          <a:xfrm>
            <a:off x="685800" y="2971800"/>
            <a:ext cx="6164653" cy="1828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73" name="Google Shape;73;p1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 name="Google Shape;7;p1"/>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marR="0" rtl="0" algn="l">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8" name="Google Shape;8;p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3.jpg"/><Relationship Id="rId5"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drive.google.com/file/d/1QloH-203Jv70gqGZ8dCHpicAGk_0-yYG/view" TargetMode="Externa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drive.google.com/file/d/147_qZfH0KLlZZLzA-IdBd8iYEcOS7LFI/view"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9"/>
          <p:cNvSpPr txBox="1"/>
          <p:nvPr>
            <p:ph type="ctrTitle"/>
          </p:nvPr>
        </p:nvSpPr>
        <p:spPr>
          <a:xfrm>
            <a:off x="3962399" y="1964267"/>
            <a:ext cx="7197600" cy="24216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lt1"/>
              </a:buClr>
              <a:buSzPts val="4800"/>
              <a:buFont typeface="Calibri"/>
              <a:buNone/>
            </a:pPr>
            <a:r>
              <a:rPr lang="es-ES">
                <a:latin typeface="Oswald"/>
                <a:ea typeface="Oswald"/>
                <a:cs typeface="Oswald"/>
                <a:sym typeface="Oswald"/>
              </a:rPr>
              <a:t>EL PROYECTO DE BACHILLERATO </a:t>
            </a:r>
            <a:endParaRPr>
              <a:latin typeface="Oswald"/>
              <a:ea typeface="Oswald"/>
              <a:cs typeface="Oswald"/>
              <a:sym typeface="Oswald"/>
            </a:endParaRPr>
          </a:p>
        </p:txBody>
      </p:sp>
      <p:sp>
        <p:nvSpPr>
          <p:cNvPr id="145" name="Google Shape;145;p19"/>
          <p:cNvSpPr txBox="1"/>
          <p:nvPr>
            <p:ph idx="1" type="subTitle"/>
          </p:nvPr>
        </p:nvSpPr>
        <p:spPr>
          <a:xfrm>
            <a:off x="3962399" y="4385732"/>
            <a:ext cx="7197600" cy="14055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800"/>
              <a:buNone/>
            </a:pPr>
            <a:r>
              <a:rPr lang="es-ES" sz="2000">
                <a:latin typeface="Comic Sans MS"/>
                <a:ea typeface="Comic Sans MS"/>
                <a:cs typeface="Comic Sans MS"/>
                <a:sym typeface="Comic Sans MS"/>
              </a:rPr>
              <a:t>CIENCIAS TECNOLÓGICAS</a:t>
            </a:r>
            <a:endParaRPr sz="2000">
              <a:latin typeface="Comic Sans MS"/>
              <a:ea typeface="Comic Sans MS"/>
              <a:cs typeface="Comic Sans MS"/>
              <a:sym typeface="Comic Sans MS"/>
            </a:endParaRPr>
          </a:p>
        </p:txBody>
      </p:sp>
      <p:pic>
        <p:nvPicPr>
          <p:cNvPr id="146" name="Google Shape;146;p19"/>
          <p:cNvPicPr preferRelativeResize="0"/>
          <p:nvPr/>
        </p:nvPicPr>
        <p:blipFill rotWithShape="1">
          <a:blip r:embed="rId3">
            <a:alphaModFix/>
          </a:blip>
          <a:srcRect b="18120" l="0" r="-9015" t="0"/>
          <a:stretch/>
        </p:blipFill>
        <p:spPr>
          <a:xfrm rot="-449450">
            <a:off x="3314171" y="2768928"/>
            <a:ext cx="2828628" cy="198261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47" name="Google Shape;147;p19"/>
          <p:cNvPicPr preferRelativeResize="0"/>
          <p:nvPr/>
        </p:nvPicPr>
        <p:blipFill rotWithShape="1">
          <a:blip r:embed="rId4">
            <a:alphaModFix/>
          </a:blip>
          <a:srcRect b="41127" l="0" r="0" t="39419"/>
          <a:stretch/>
        </p:blipFill>
        <p:spPr>
          <a:xfrm rot="421897">
            <a:off x="3370824" y="5163579"/>
            <a:ext cx="3374904" cy="1405499"/>
          </a:xfrm>
          <a:prstGeom prst="rect">
            <a:avLst/>
          </a:prstGeom>
          <a:noFill/>
          <a:ln cap="sq" cmpd="sng" w="889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pic>
        <p:nvPicPr>
          <p:cNvPr id="148" name="Google Shape;148;p19"/>
          <p:cNvPicPr preferRelativeResize="0"/>
          <p:nvPr/>
        </p:nvPicPr>
        <p:blipFill rotWithShape="1">
          <a:blip r:embed="rId5">
            <a:alphaModFix/>
          </a:blip>
          <a:srcRect b="37883" l="0" r="6112" t="39416"/>
          <a:stretch/>
        </p:blipFill>
        <p:spPr>
          <a:xfrm rot="565466">
            <a:off x="2981952" y="511124"/>
            <a:ext cx="3493072" cy="1808078"/>
          </a:xfrm>
          <a:prstGeom prst="rect">
            <a:avLst/>
          </a:prstGeom>
          <a:noFill/>
          <a:ln cap="sq" cmpd="sng" w="889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8"/>
          <p:cNvSpPr txBox="1"/>
          <p:nvPr/>
        </p:nvSpPr>
        <p:spPr>
          <a:xfrm>
            <a:off x="4001900" y="569313"/>
            <a:ext cx="5190600" cy="84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4300">
                <a:solidFill>
                  <a:srgbClr val="FFFFFF"/>
                </a:solidFill>
                <a:latin typeface="Ultra"/>
                <a:ea typeface="Ultra"/>
                <a:cs typeface="Ultra"/>
                <a:sym typeface="Ultra"/>
              </a:rPr>
              <a:t>Explicación</a:t>
            </a:r>
            <a:endParaRPr sz="4300">
              <a:solidFill>
                <a:srgbClr val="FFFFFF"/>
              </a:solidFill>
              <a:latin typeface="Ultra"/>
              <a:ea typeface="Ultra"/>
              <a:cs typeface="Ultra"/>
              <a:sym typeface="Ultra"/>
            </a:endParaRPr>
          </a:p>
        </p:txBody>
      </p:sp>
      <p:sp>
        <p:nvSpPr>
          <p:cNvPr id="230" name="Google Shape;230;p28"/>
          <p:cNvSpPr txBox="1"/>
          <p:nvPr/>
        </p:nvSpPr>
        <p:spPr>
          <a:xfrm>
            <a:off x="1219200" y="2161865"/>
            <a:ext cx="97536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solidFill>
                  <a:srgbClr val="FFFFFF"/>
                </a:solidFill>
                <a:latin typeface="Comfortaa"/>
                <a:ea typeface="Comfortaa"/>
                <a:cs typeface="Comfortaa"/>
                <a:sym typeface="Comfortaa"/>
              </a:rPr>
              <a:t>La barrera está integrada a un panel de madera, pintado para que pareciese una carretera. Conta de un servi, una pantalla y un señor ultrasonido. Este sensor le permite reconocer objetos a una distancia cercana. Cuando los reconoce, tarda un par de segundos en elevarse, y después de cinco segundos se vuelve a bajar. </a:t>
            </a:r>
            <a:endParaRPr>
              <a:solidFill>
                <a:srgbClr val="FFFFFF"/>
              </a:solidFill>
              <a:latin typeface="Comfortaa"/>
              <a:ea typeface="Comfortaa"/>
              <a:cs typeface="Comfortaa"/>
              <a:sym typeface="Comfortaa"/>
            </a:endParaRPr>
          </a:p>
          <a:p>
            <a:pPr indent="0" lvl="0" marL="0" rtl="0" algn="l">
              <a:spcBef>
                <a:spcPts val="0"/>
              </a:spcBef>
              <a:spcAft>
                <a:spcPts val="0"/>
              </a:spcAft>
              <a:buNone/>
            </a:pPr>
            <a:r>
              <a:t/>
            </a:r>
            <a:endParaRPr>
              <a:solidFill>
                <a:srgbClr val="FFFFFF"/>
              </a:solidFill>
              <a:latin typeface="Comfortaa"/>
              <a:ea typeface="Comfortaa"/>
              <a:cs typeface="Comfortaa"/>
              <a:sym typeface="Comfortaa"/>
            </a:endParaRPr>
          </a:p>
          <a:p>
            <a:pPr indent="0" lvl="0" marL="0" rtl="0" algn="l">
              <a:spcBef>
                <a:spcPts val="0"/>
              </a:spcBef>
              <a:spcAft>
                <a:spcPts val="0"/>
              </a:spcAft>
              <a:buNone/>
            </a:pPr>
            <a:r>
              <a:rPr lang="es-ES">
                <a:solidFill>
                  <a:srgbClr val="FFFFFF"/>
                </a:solidFill>
                <a:latin typeface="Comfortaa"/>
                <a:ea typeface="Comfortaa"/>
                <a:cs typeface="Comfortaa"/>
                <a:sym typeface="Comfortaa"/>
              </a:rPr>
              <a:t>En un lateral de la barrera se encuentra un pequeño cartel programado para que ponga “IES HNOS MACHADO PLANTA DE RECICLAJE”. Y es a causa de que es en la barrera donde comienza el proyecto, ya que es el primer lugar que el coche visita. </a:t>
            </a:r>
            <a:endParaRPr>
              <a:solidFill>
                <a:srgbClr val="FFFFFF"/>
              </a:solidFill>
              <a:latin typeface="Comfortaa"/>
              <a:ea typeface="Comfortaa"/>
              <a:cs typeface="Comfortaa"/>
              <a:sym typeface="Comfortaa"/>
            </a:endParaRPr>
          </a:p>
        </p:txBody>
      </p:sp>
      <p:pic>
        <p:nvPicPr>
          <p:cNvPr id="231" name="Google Shape;231;p28"/>
          <p:cNvPicPr preferRelativeResize="0"/>
          <p:nvPr/>
        </p:nvPicPr>
        <p:blipFill rotWithShape="1">
          <a:blip r:embed="rId3">
            <a:alphaModFix/>
          </a:blip>
          <a:srcRect b="25000" l="0" r="0" t="31232"/>
          <a:stretch/>
        </p:blipFill>
        <p:spPr>
          <a:xfrm>
            <a:off x="2192301" y="4519550"/>
            <a:ext cx="2353825" cy="2205451"/>
          </a:xfrm>
          <a:prstGeom prst="rect">
            <a:avLst/>
          </a:prstGeom>
          <a:noFill/>
          <a:ln>
            <a:noFill/>
          </a:ln>
        </p:spPr>
      </p:pic>
      <p:sp>
        <p:nvSpPr>
          <p:cNvPr id="232" name="Google Shape;232;p28"/>
          <p:cNvSpPr/>
          <p:nvPr/>
        </p:nvSpPr>
        <p:spPr>
          <a:xfrm>
            <a:off x="2447606" y="4519549"/>
            <a:ext cx="1554300" cy="1485900"/>
          </a:xfrm>
          <a:prstGeom prst="donut">
            <a:avLst>
              <a:gd fmla="val 4416"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3" name="Google Shape;233;p28"/>
          <p:cNvPicPr preferRelativeResize="0"/>
          <p:nvPr/>
        </p:nvPicPr>
        <p:blipFill rotWithShape="1">
          <a:blip r:embed="rId4">
            <a:alphaModFix/>
          </a:blip>
          <a:srcRect b="41226" l="0" r="0" t="39803"/>
          <a:stretch/>
        </p:blipFill>
        <p:spPr>
          <a:xfrm>
            <a:off x="6087544" y="4733678"/>
            <a:ext cx="4885250" cy="1983898"/>
          </a:xfrm>
          <a:prstGeom prst="rect">
            <a:avLst/>
          </a:prstGeom>
          <a:noFill/>
          <a:ln cap="flat" cmpd="sng" w="15240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7" name="Shape 237"/>
        <p:cNvGrpSpPr/>
        <p:nvPr/>
      </p:nvGrpSpPr>
      <p:grpSpPr>
        <a:xfrm>
          <a:off x="0" y="0"/>
          <a:ext cx="0" cy="0"/>
          <a:chOff x="0" y="0"/>
          <a:chExt cx="0" cy="0"/>
        </a:xfrm>
      </p:grpSpPr>
      <p:sp>
        <p:nvSpPr>
          <p:cNvPr id="238" name="Google Shape;238;p29"/>
          <p:cNvSpPr txBox="1"/>
          <p:nvPr>
            <p:ph type="title"/>
          </p:nvPr>
        </p:nvSpPr>
        <p:spPr>
          <a:xfrm>
            <a:off x="3055143" y="323470"/>
            <a:ext cx="7402200" cy="15693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Arial"/>
              <a:buNone/>
            </a:pPr>
            <a:r>
              <a:rPr lang="es-ES" sz="4600">
                <a:latin typeface="Impact"/>
                <a:ea typeface="Impact"/>
                <a:cs typeface="Impact"/>
                <a:sym typeface="Impact"/>
              </a:rPr>
              <a:t>ENTREVISTA AL PROFESOR</a:t>
            </a:r>
            <a:endParaRPr sz="4600">
              <a:latin typeface="Impact"/>
              <a:ea typeface="Impact"/>
              <a:cs typeface="Impact"/>
              <a:sym typeface="Impact"/>
            </a:endParaRPr>
          </a:p>
        </p:txBody>
      </p:sp>
      <p:sp>
        <p:nvSpPr>
          <p:cNvPr id="239" name="Google Shape;239;p29"/>
          <p:cNvSpPr txBox="1"/>
          <p:nvPr/>
        </p:nvSpPr>
        <p:spPr>
          <a:xfrm>
            <a:off x="3149203" y="1728087"/>
            <a:ext cx="70341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2000"/>
              <a:buFont typeface="Montserrat"/>
              <a:buNone/>
            </a:pPr>
            <a:r>
              <a:rPr b="0" i="0" lang="es-ES" sz="2000" u="none" cap="none" strike="noStrike">
                <a:solidFill>
                  <a:schemeClr val="lt1"/>
                </a:solidFill>
                <a:latin typeface="Montserrat"/>
                <a:ea typeface="Montserrat"/>
                <a:cs typeface="Montserrat"/>
                <a:sym typeface="Montserrat"/>
              </a:rPr>
              <a:t>Aquí está el video de la entrevista del profesor encargado de dirigir el proyecto; Antonio Martín. </a:t>
            </a:r>
            <a:endParaRPr b="0" i="0" sz="1800" u="none" cap="none" strike="noStrike">
              <a:solidFill>
                <a:schemeClr val="lt1"/>
              </a:solidFill>
              <a:latin typeface="Montserrat"/>
              <a:ea typeface="Montserrat"/>
              <a:cs typeface="Montserrat"/>
              <a:sym typeface="Montserrat"/>
            </a:endParaRPr>
          </a:p>
        </p:txBody>
      </p:sp>
      <p:pic>
        <p:nvPicPr>
          <p:cNvPr id="240" name="Google Shape;240;p29" title="Copia de entrevista profe.MOV">
            <a:hlinkClick r:id="rId3"/>
          </p:cNvPr>
          <p:cNvPicPr preferRelativeResize="0"/>
          <p:nvPr/>
        </p:nvPicPr>
        <p:blipFill>
          <a:blip r:embed="rId4">
            <a:alphaModFix/>
          </a:blip>
          <a:stretch>
            <a:fillRect/>
          </a:stretch>
        </p:blipFill>
        <p:spPr>
          <a:xfrm>
            <a:off x="2703788" y="2619787"/>
            <a:ext cx="7319314" cy="41171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4" name="Shape 244"/>
        <p:cNvGrpSpPr/>
        <p:nvPr/>
      </p:nvGrpSpPr>
      <p:grpSpPr>
        <a:xfrm>
          <a:off x="0" y="0"/>
          <a:ext cx="0" cy="0"/>
          <a:chOff x="0" y="0"/>
          <a:chExt cx="0" cy="0"/>
        </a:xfrm>
      </p:grpSpPr>
      <p:sp>
        <p:nvSpPr>
          <p:cNvPr id="245" name="Google Shape;245;p30"/>
          <p:cNvSpPr txBox="1"/>
          <p:nvPr>
            <p:ph type="title"/>
          </p:nvPr>
        </p:nvSpPr>
        <p:spPr>
          <a:xfrm>
            <a:off x="4176729" y="369102"/>
            <a:ext cx="5773800" cy="1484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4000"/>
              <a:buFont typeface="Arial"/>
              <a:buNone/>
            </a:pPr>
            <a:r>
              <a:rPr lang="es-ES" sz="4600">
                <a:latin typeface="Impact"/>
                <a:ea typeface="Impact"/>
                <a:cs typeface="Impact"/>
                <a:sym typeface="Impact"/>
              </a:rPr>
              <a:t>PROYECTO FINAL</a:t>
            </a:r>
            <a:endParaRPr sz="4600">
              <a:latin typeface="Impact"/>
              <a:ea typeface="Impact"/>
              <a:cs typeface="Impact"/>
              <a:sym typeface="Impact"/>
            </a:endParaRPr>
          </a:p>
        </p:txBody>
      </p:sp>
      <p:pic>
        <p:nvPicPr>
          <p:cNvPr id="246" name="Google Shape;246;p30" title="videofinal.mp4">
            <a:hlinkClick r:id="rId3"/>
          </p:cNvPr>
          <p:cNvPicPr preferRelativeResize="0"/>
          <p:nvPr/>
        </p:nvPicPr>
        <p:blipFill>
          <a:blip r:embed="rId4">
            <a:alphaModFix/>
          </a:blip>
          <a:stretch>
            <a:fillRect/>
          </a:stretch>
        </p:blipFill>
        <p:spPr>
          <a:xfrm>
            <a:off x="2861263" y="1853499"/>
            <a:ext cx="6469466" cy="4852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nvSpPr>
        <p:spPr>
          <a:xfrm>
            <a:off x="2609848" y="666750"/>
            <a:ext cx="11415600" cy="80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4600"/>
              <a:buFont typeface="Impact"/>
              <a:buNone/>
            </a:pPr>
            <a:r>
              <a:rPr b="0" i="0" lang="es-ES" sz="4600" u="none" cap="none" strike="noStrike">
                <a:solidFill>
                  <a:schemeClr val="lt1"/>
                </a:solidFill>
                <a:latin typeface="Impact"/>
                <a:ea typeface="Impact"/>
                <a:cs typeface="Impact"/>
                <a:sym typeface="Impact"/>
              </a:rPr>
              <a:t>¿De qué trata el proyecto? </a:t>
            </a:r>
            <a:endParaRPr b="0" i="0" sz="4600" u="none" cap="none" strike="noStrike">
              <a:solidFill>
                <a:schemeClr val="lt1"/>
              </a:solidFill>
              <a:latin typeface="Impact"/>
              <a:ea typeface="Impact"/>
              <a:cs typeface="Impact"/>
              <a:sym typeface="Impact"/>
            </a:endParaRPr>
          </a:p>
        </p:txBody>
      </p:sp>
      <p:sp>
        <p:nvSpPr>
          <p:cNvPr id="154" name="Google Shape;154;p20"/>
          <p:cNvSpPr txBox="1"/>
          <p:nvPr/>
        </p:nvSpPr>
        <p:spPr>
          <a:xfrm>
            <a:off x="1227534" y="1918096"/>
            <a:ext cx="9736800" cy="469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2300"/>
              <a:buFont typeface="Montserrat"/>
              <a:buNone/>
            </a:pPr>
            <a:r>
              <a:rPr b="0" i="0" lang="es-ES" sz="2300" u="none" cap="none" strike="noStrike">
                <a:solidFill>
                  <a:schemeClr val="lt1"/>
                </a:solidFill>
                <a:latin typeface="Montserrat"/>
                <a:ea typeface="Montserrat"/>
                <a:cs typeface="Montserrat"/>
                <a:sym typeface="Montserrat"/>
              </a:rPr>
              <a:t>El proyecto consta de 4 partes: el coche, la grúa, la cinta y la barrera. </a:t>
            </a:r>
            <a:endParaRPr b="0" i="0" sz="2300" u="none" cap="none" strike="noStrike">
              <a:solidFill>
                <a:schemeClr val="lt1"/>
              </a:solidFill>
              <a:latin typeface="Montserrat"/>
              <a:ea typeface="Montserrat"/>
              <a:cs typeface="Montserrat"/>
              <a:sym typeface="Montserrat"/>
            </a:endParaRPr>
          </a:p>
          <a:p>
            <a:pPr indent="0" lvl="0" marL="0" marR="0" rtl="0" algn="l">
              <a:spcBef>
                <a:spcPts val="0"/>
              </a:spcBef>
              <a:spcAft>
                <a:spcPts val="0"/>
              </a:spcAft>
              <a:buClr>
                <a:schemeClr val="lt1"/>
              </a:buClr>
              <a:buSzPts val="2300"/>
              <a:buFont typeface="Calibri"/>
              <a:buNone/>
            </a:pPr>
            <a:r>
              <a:t/>
            </a:r>
            <a:endParaRPr b="0" i="0" sz="2300" u="none" cap="none" strike="noStrike">
              <a:solidFill>
                <a:schemeClr val="lt1"/>
              </a:solidFill>
              <a:latin typeface="Montserrat"/>
              <a:ea typeface="Montserrat"/>
              <a:cs typeface="Montserrat"/>
              <a:sym typeface="Montserrat"/>
            </a:endParaRPr>
          </a:p>
          <a:p>
            <a:pPr indent="-374650" lvl="0" marL="457200" marR="0" rtl="0" algn="l">
              <a:spcBef>
                <a:spcPts val="0"/>
              </a:spcBef>
              <a:spcAft>
                <a:spcPts val="0"/>
              </a:spcAft>
              <a:buClr>
                <a:schemeClr val="lt1"/>
              </a:buClr>
              <a:buSzPts val="2300"/>
              <a:buFont typeface="Montserrat"/>
              <a:buChar char="●"/>
            </a:pPr>
            <a:r>
              <a:rPr b="0" i="0" lang="es-ES" sz="2300" u="none" cap="none" strike="noStrike">
                <a:solidFill>
                  <a:schemeClr val="lt1"/>
                </a:solidFill>
                <a:latin typeface="Montserrat"/>
                <a:ea typeface="Montserrat"/>
                <a:cs typeface="Montserrat"/>
                <a:sym typeface="Montserrat"/>
              </a:rPr>
              <a:t>El coche</a:t>
            </a:r>
            <a:r>
              <a:rPr lang="es-ES" sz="2300">
                <a:solidFill>
                  <a:schemeClr val="lt1"/>
                </a:solidFill>
                <a:latin typeface="Montserrat"/>
                <a:ea typeface="Montserrat"/>
                <a:cs typeface="Montserrat"/>
                <a:sym typeface="Montserrat"/>
              </a:rPr>
              <a:t>, es en esencia un coche radio control con un remolque con cajas simulando residuos. </a:t>
            </a:r>
            <a:endParaRPr sz="2300">
              <a:solidFill>
                <a:schemeClr val="lt1"/>
              </a:solidFill>
              <a:latin typeface="Montserrat"/>
              <a:ea typeface="Montserrat"/>
              <a:cs typeface="Montserrat"/>
              <a:sym typeface="Montserrat"/>
            </a:endParaRPr>
          </a:p>
          <a:p>
            <a:pPr indent="-374650" lvl="0" marL="457200" marR="0" rtl="0" algn="l">
              <a:spcBef>
                <a:spcPts val="0"/>
              </a:spcBef>
              <a:spcAft>
                <a:spcPts val="0"/>
              </a:spcAft>
              <a:buClr>
                <a:schemeClr val="lt1"/>
              </a:buClr>
              <a:buSzPts val="2300"/>
              <a:buFont typeface="Montserrat"/>
              <a:buChar char="●"/>
            </a:pPr>
            <a:r>
              <a:rPr lang="es-ES" sz="2300">
                <a:solidFill>
                  <a:schemeClr val="lt1"/>
                </a:solidFill>
                <a:latin typeface="Montserrat"/>
                <a:ea typeface="Montserrat"/>
                <a:cs typeface="Montserrat"/>
                <a:sym typeface="Montserrat"/>
              </a:rPr>
              <a:t>La grúa es un robot controlado manualmente.</a:t>
            </a:r>
            <a:endParaRPr sz="2300">
              <a:solidFill>
                <a:schemeClr val="lt1"/>
              </a:solidFill>
              <a:latin typeface="Montserrat"/>
              <a:ea typeface="Montserrat"/>
              <a:cs typeface="Montserrat"/>
              <a:sym typeface="Montserrat"/>
            </a:endParaRPr>
          </a:p>
          <a:p>
            <a:pPr indent="-374650" lvl="0" marL="457200" marR="0" rtl="0" algn="l">
              <a:spcBef>
                <a:spcPts val="0"/>
              </a:spcBef>
              <a:spcAft>
                <a:spcPts val="0"/>
              </a:spcAft>
              <a:buClr>
                <a:schemeClr val="lt1"/>
              </a:buClr>
              <a:buSzPts val="2300"/>
              <a:buFont typeface="Montserrat"/>
              <a:buChar char="●"/>
            </a:pPr>
            <a:r>
              <a:rPr lang="es-ES" sz="2300">
                <a:solidFill>
                  <a:schemeClr val="lt1"/>
                </a:solidFill>
                <a:latin typeface="Montserrat"/>
                <a:ea typeface="Montserrat"/>
                <a:cs typeface="Montserrat"/>
                <a:sym typeface="Montserrat"/>
              </a:rPr>
              <a:t>La cinta, simulando una cadena de montaje y con sistema de separación de residuos a costa de varios sensores.</a:t>
            </a:r>
            <a:endParaRPr sz="2300">
              <a:solidFill>
                <a:schemeClr val="lt1"/>
              </a:solidFill>
              <a:latin typeface="Montserrat"/>
              <a:ea typeface="Montserrat"/>
              <a:cs typeface="Montserrat"/>
              <a:sym typeface="Montserrat"/>
            </a:endParaRPr>
          </a:p>
          <a:p>
            <a:pPr indent="-374650" lvl="0" marL="457200" marR="0" rtl="0" algn="l">
              <a:spcBef>
                <a:spcPts val="0"/>
              </a:spcBef>
              <a:spcAft>
                <a:spcPts val="0"/>
              </a:spcAft>
              <a:buClr>
                <a:schemeClr val="lt1"/>
              </a:buClr>
              <a:buSzPts val="2300"/>
              <a:buFont typeface="Montserrat"/>
              <a:buChar char="●"/>
            </a:pPr>
            <a:r>
              <a:rPr lang="es-ES" sz="2300">
                <a:solidFill>
                  <a:schemeClr val="lt1"/>
                </a:solidFill>
                <a:latin typeface="Montserrat"/>
                <a:ea typeface="Montserrat"/>
                <a:cs typeface="Montserrat"/>
                <a:sym typeface="Montserrat"/>
              </a:rPr>
              <a:t>La barrera, típica de los parking, cuenta además de con su respectivo sensor con una </a:t>
            </a:r>
            <a:r>
              <a:rPr lang="es-ES" sz="2300">
                <a:solidFill>
                  <a:schemeClr val="lt1"/>
                </a:solidFill>
                <a:latin typeface="Montserrat"/>
                <a:ea typeface="Montserrat"/>
                <a:cs typeface="Montserrat"/>
                <a:sym typeface="Montserrat"/>
              </a:rPr>
              <a:t>pantalla</a:t>
            </a:r>
            <a:r>
              <a:rPr lang="es-ES" sz="2300">
                <a:solidFill>
                  <a:schemeClr val="lt1"/>
                </a:solidFill>
                <a:latin typeface="Montserrat"/>
                <a:ea typeface="Montserrat"/>
                <a:cs typeface="Montserrat"/>
                <a:sym typeface="Montserrat"/>
              </a:rPr>
              <a:t> led de reconocimiento de matrícula.</a:t>
            </a:r>
            <a:endParaRPr sz="2300">
              <a:solidFill>
                <a:schemeClr val="lt1"/>
              </a:solidFill>
              <a:latin typeface="Montserrat"/>
              <a:ea typeface="Montserrat"/>
              <a:cs typeface="Montserrat"/>
              <a:sym typeface="Montserrat"/>
            </a:endParaRPr>
          </a:p>
          <a:p>
            <a:pPr indent="0" lvl="0" marL="0" marR="0" rtl="0" algn="l">
              <a:spcBef>
                <a:spcPts val="0"/>
              </a:spcBef>
              <a:spcAft>
                <a:spcPts val="0"/>
              </a:spcAft>
              <a:buClr>
                <a:schemeClr val="lt1"/>
              </a:buClr>
              <a:buSzPts val="2300"/>
              <a:buFont typeface="Calibri"/>
              <a:buNone/>
            </a:pPr>
            <a:r>
              <a:t/>
            </a:r>
            <a:endParaRPr b="0" i="0" sz="2300" u="none" cap="none" strike="noStrike">
              <a:solidFill>
                <a:schemeClr val="lt1"/>
              </a:solidFill>
              <a:latin typeface="Montserrat"/>
              <a:ea typeface="Montserrat"/>
              <a:cs typeface="Montserrat"/>
              <a:sym typeface="Montserrat"/>
            </a:endParaRPr>
          </a:p>
          <a:p>
            <a:pPr indent="0" lvl="0" marL="0" marR="0" rtl="0" algn="l">
              <a:spcBef>
                <a:spcPts val="0"/>
              </a:spcBef>
              <a:spcAft>
                <a:spcPts val="0"/>
              </a:spcAft>
              <a:buClr>
                <a:schemeClr val="lt1"/>
              </a:buClr>
              <a:buSzPts val="2300"/>
              <a:buFont typeface="Calibri"/>
              <a:buNone/>
            </a:pPr>
            <a:r>
              <a:t/>
            </a:r>
            <a:endParaRPr b="0" i="0" sz="2300" u="none" cap="none" strike="noStrike">
              <a:solidFill>
                <a:schemeClr val="lt1"/>
              </a:solidFill>
              <a:latin typeface="Montserrat"/>
              <a:ea typeface="Montserrat"/>
              <a:cs typeface="Montserrat"/>
              <a:sym typeface="Montserrat"/>
            </a:endParaRPr>
          </a:p>
        </p:txBody>
      </p:sp>
      <p:sp>
        <p:nvSpPr>
          <p:cNvPr id="155" name="Google Shape;155;p20"/>
          <p:cNvSpPr txBox="1"/>
          <p:nvPr/>
        </p:nvSpPr>
        <p:spPr>
          <a:xfrm>
            <a:off x="6204220" y="5529983"/>
            <a:ext cx="4760100" cy="19395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D1E3B6"/>
              </a:buClr>
              <a:buSzPts val="3000"/>
              <a:buFont typeface="Amatic SC"/>
              <a:buAutoNum type="arabicPeriod"/>
            </a:pPr>
            <a:r>
              <a:rPr b="1" i="0" lang="es-ES" sz="3000" u="none" cap="none" strike="noStrike">
                <a:solidFill>
                  <a:srgbClr val="D1E3B6"/>
                </a:solidFill>
                <a:latin typeface="Amatic SC"/>
                <a:ea typeface="Amatic SC"/>
                <a:cs typeface="Amatic SC"/>
                <a:sym typeface="Amatic SC"/>
              </a:rPr>
              <a:t>El coche</a:t>
            </a:r>
            <a:endParaRPr sz="3000">
              <a:solidFill>
                <a:schemeClr val="lt1"/>
              </a:solidFill>
              <a:latin typeface="Amatic SC"/>
              <a:ea typeface="Amatic SC"/>
              <a:cs typeface="Amatic SC"/>
              <a:sym typeface="Amatic SC"/>
            </a:endParaRPr>
          </a:p>
          <a:p>
            <a:pPr indent="-419100" lvl="0" marL="457200" rtl="0" algn="l">
              <a:spcBef>
                <a:spcPts val="0"/>
              </a:spcBef>
              <a:spcAft>
                <a:spcPts val="0"/>
              </a:spcAft>
              <a:buClr>
                <a:schemeClr val="lt1"/>
              </a:buClr>
              <a:buSzPts val="3000"/>
              <a:buFont typeface="Amatic SC"/>
              <a:buAutoNum type="arabicPeriod"/>
            </a:pPr>
            <a:r>
              <a:rPr b="1" lang="es-ES" sz="3000">
                <a:solidFill>
                  <a:srgbClr val="B3E1D5"/>
                </a:solidFill>
                <a:latin typeface="Amatic SC"/>
                <a:ea typeface="Amatic SC"/>
                <a:cs typeface="Amatic SC"/>
                <a:sym typeface="Amatic SC"/>
              </a:rPr>
              <a:t>La grúa</a:t>
            </a:r>
            <a:endParaRPr sz="3000">
              <a:solidFill>
                <a:schemeClr val="lt1"/>
              </a:solidFill>
              <a:latin typeface="Amatic SC"/>
              <a:ea typeface="Amatic SC"/>
              <a:cs typeface="Amatic SC"/>
              <a:sym typeface="Amatic SC"/>
            </a:endParaRPr>
          </a:p>
          <a:p>
            <a:pPr indent="0" lvl="0" marL="0" marR="0" rtl="0" algn="l">
              <a:spcBef>
                <a:spcPts val="0"/>
              </a:spcBef>
              <a:spcAft>
                <a:spcPts val="0"/>
              </a:spcAft>
              <a:buNone/>
            </a:pPr>
            <a:r>
              <a:t/>
            </a:r>
            <a:endParaRPr b="0" i="0" sz="3000" u="none" cap="none" strike="noStrike">
              <a:solidFill>
                <a:schemeClr val="lt1"/>
              </a:solidFill>
              <a:latin typeface="Amatic SC"/>
              <a:ea typeface="Amatic SC"/>
              <a:cs typeface="Amatic SC"/>
              <a:sym typeface="Amatic SC"/>
            </a:endParaRPr>
          </a:p>
          <a:p>
            <a:pPr indent="-228600" lvl="0" marL="342900" marR="0" rtl="0" algn="l">
              <a:spcBef>
                <a:spcPts val="0"/>
              </a:spcBef>
              <a:spcAft>
                <a:spcPts val="0"/>
              </a:spcAft>
              <a:buClr>
                <a:schemeClr val="lt1"/>
              </a:buClr>
              <a:buSzPts val="1800"/>
              <a:buFont typeface="Calibri"/>
              <a:buNone/>
            </a:pPr>
            <a:r>
              <a:t/>
            </a:r>
            <a:endParaRPr b="1" i="0" sz="3000" u="none" cap="none" strike="noStrike">
              <a:solidFill>
                <a:schemeClr val="lt1"/>
              </a:solidFill>
              <a:latin typeface="Amatic SC"/>
              <a:ea typeface="Amatic SC"/>
              <a:cs typeface="Amatic SC"/>
              <a:sym typeface="Amatic SC"/>
            </a:endParaRPr>
          </a:p>
        </p:txBody>
      </p:sp>
      <p:sp>
        <p:nvSpPr>
          <p:cNvPr id="156" name="Google Shape;156;p20"/>
          <p:cNvSpPr txBox="1"/>
          <p:nvPr/>
        </p:nvSpPr>
        <p:spPr>
          <a:xfrm>
            <a:off x="7936561" y="5529983"/>
            <a:ext cx="3343200" cy="14775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F3B9B4"/>
              </a:buClr>
              <a:buSzPts val="3000"/>
              <a:buFont typeface="Amatic SC"/>
              <a:buAutoNum type="arabicPeriod" startAt="3"/>
            </a:pPr>
            <a:r>
              <a:rPr b="1" i="0" lang="es-ES" sz="3000" u="none" cap="none" strike="noStrike">
                <a:solidFill>
                  <a:srgbClr val="F3B9B4"/>
                </a:solidFill>
                <a:latin typeface="Amatic SC"/>
                <a:ea typeface="Amatic SC"/>
                <a:cs typeface="Amatic SC"/>
                <a:sym typeface="Amatic SC"/>
              </a:rPr>
              <a:t>La cinta</a:t>
            </a:r>
            <a:endParaRPr b="1" i="0" sz="3000" u="none" cap="none" strike="noStrike">
              <a:solidFill>
                <a:srgbClr val="F3B9B4"/>
              </a:solidFill>
              <a:latin typeface="Amatic SC"/>
              <a:ea typeface="Amatic SC"/>
              <a:cs typeface="Amatic SC"/>
              <a:sym typeface="Amatic SC"/>
            </a:endParaRPr>
          </a:p>
          <a:p>
            <a:pPr indent="-419100" lvl="0" marL="457200" rtl="0" algn="l">
              <a:spcBef>
                <a:spcPts val="0"/>
              </a:spcBef>
              <a:spcAft>
                <a:spcPts val="0"/>
              </a:spcAft>
              <a:buClr>
                <a:srgbClr val="F3B9B4"/>
              </a:buClr>
              <a:buSzPts val="3000"/>
              <a:buFont typeface="Amatic SC"/>
              <a:buAutoNum type="arabicPeriod" startAt="3"/>
            </a:pPr>
            <a:r>
              <a:rPr b="1" lang="es-ES" sz="3000">
                <a:solidFill>
                  <a:srgbClr val="F1D7AB"/>
                </a:solidFill>
                <a:latin typeface="Amatic SC"/>
                <a:ea typeface="Amatic SC"/>
                <a:cs typeface="Amatic SC"/>
                <a:sym typeface="Amatic SC"/>
              </a:rPr>
              <a:t>La barrera</a:t>
            </a:r>
            <a:endParaRPr b="0" i="0" sz="3000" u="none" cap="none" strike="noStrike">
              <a:solidFill>
                <a:schemeClr val="lt1"/>
              </a:solidFill>
              <a:latin typeface="Amatic SC"/>
              <a:ea typeface="Amatic SC"/>
              <a:cs typeface="Amatic SC"/>
              <a:sym typeface="Amatic SC"/>
            </a:endParaRPr>
          </a:p>
          <a:p>
            <a:pPr indent="-228600" lvl="0" marL="342900" marR="0" rtl="0" algn="l">
              <a:spcBef>
                <a:spcPts val="0"/>
              </a:spcBef>
              <a:spcAft>
                <a:spcPts val="0"/>
              </a:spcAft>
              <a:buClr>
                <a:schemeClr val="lt1"/>
              </a:buClr>
              <a:buSzPts val="1800"/>
              <a:buFont typeface="Calibri"/>
              <a:buNone/>
            </a:pPr>
            <a:r>
              <a:t/>
            </a:r>
            <a:endParaRPr b="1" i="0" sz="3000" u="none" cap="none" strike="noStrike">
              <a:solidFill>
                <a:schemeClr val="lt1"/>
              </a:solidFill>
              <a:latin typeface="Amatic SC"/>
              <a:ea typeface="Amatic SC"/>
              <a:cs typeface="Amatic SC"/>
              <a:sym typeface="Amatic S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594B"/>
        </a:solidFill>
      </p:bgPr>
    </p:bg>
    <p:spTree>
      <p:nvGrpSpPr>
        <p:cNvPr id="160" name="Shape 160"/>
        <p:cNvGrpSpPr/>
        <p:nvPr/>
      </p:nvGrpSpPr>
      <p:grpSpPr>
        <a:xfrm>
          <a:off x="0" y="0"/>
          <a:ext cx="0" cy="0"/>
          <a:chOff x="0" y="0"/>
          <a:chExt cx="0" cy="0"/>
        </a:xfrm>
      </p:grpSpPr>
      <p:sp>
        <p:nvSpPr>
          <p:cNvPr id="161" name="Google Shape;161;p21"/>
          <p:cNvSpPr txBox="1"/>
          <p:nvPr>
            <p:ph type="title"/>
          </p:nvPr>
        </p:nvSpPr>
        <p:spPr>
          <a:xfrm>
            <a:off x="1145301" y="1241471"/>
            <a:ext cx="4048200" cy="131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400"/>
              <a:buFont typeface="Arial"/>
              <a:buNone/>
            </a:pPr>
            <a:r>
              <a:rPr lang="es-ES" sz="4600">
                <a:latin typeface="Impact"/>
                <a:ea typeface="Impact"/>
                <a:cs typeface="Impact"/>
                <a:sym typeface="Impact"/>
              </a:rPr>
              <a:t>EL COCHE</a:t>
            </a:r>
            <a:endParaRPr sz="4600">
              <a:latin typeface="Impact"/>
              <a:ea typeface="Impact"/>
              <a:cs typeface="Impact"/>
              <a:sym typeface="Impact"/>
            </a:endParaRPr>
          </a:p>
        </p:txBody>
      </p:sp>
      <p:sp>
        <p:nvSpPr>
          <p:cNvPr id="162" name="Google Shape;162;p21"/>
          <p:cNvSpPr txBox="1"/>
          <p:nvPr/>
        </p:nvSpPr>
        <p:spPr>
          <a:xfrm>
            <a:off x="5193506" y="2526506"/>
            <a:ext cx="1828800" cy="182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63" name="Google Shape;163;p21"/>
          <p:cNvSpPr txBox="1"/>
          <p:nvPr/>
        </p:nvSpPr>
        <p:spPr>
          <a:xfrm>
            <a:off x="683249" y="1768275"/>
            <a:ext cx="4627200" cy="494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800"/>
              <a:buFont typeface="Montserrat"/>
              <a:buNone/>
            </a:pPr>
            <a:r>
              <a:rPr lang="es-ES" sz="2100">
                <a:solidFill>
                  <a:schemeClr val="lt1"/>
                </a:solidFill>
                <a:latin typeface="Montserrat"/>
                <a:ea typeface="Montserrat"/>
                <a:cs typeface="Montserrat"/>
                <a:sym typeface="Montserrat"/>
              </a:rPr>
              <a:t>El coche está compuesto de dos partes: La primera de ellas es un exoesqueleto de un coche de juguete antiguo de los cuales se han aprovechado la estructura, orugas y motores.</a:t>
            </a:r>
            <a:endParaRPr sz="2100">
              <a:solidFill>
                <a:schemeClr val="lt1"/>
              </a:solidFill>
              <a:latin typeface="Montserrat"/>
              <a:ea typeface="Montserrat"/>
              <a:cs typeface="Montserrat"/>
              <a:sym typeface="Montserrat"/>
            </a:endParaRPr>
          </a:p>
          <a:p>
            <a:pPr indent="0" lvl="0" marL="0" marR="0" rtl="0" algn="l">
              <a:spcBef>
                <a:spcPts val="0"/>
              </a:spcBef>
              <a:spcAft>
                <a:spcPts val="0"/>
              </a:spcAft>
              <a:buClr>
                <a:schemeClr val="lt1"/>
              </a:buClr>
              <a:buSzPts val="1800"/>
              <a:buFont typeface="Montserrat"/>
              <a:buNone/>
            </a:pPr>
            <a:r>
              <a:rPr lang="es-ES" sz="2100">
                <a:solidFill>
                  <a:schemeClr val="lt1"/>
                </a:solidFill>
                <a:latin typeface="Montserrat"/>
                <a:ea typeface="Montserrat"/>
                <a:cs typeface="Montserrat"/>
                <a:sym typeface="Montserrat"/>
              </a:rPr>
              <a:t>Por otro lado, está la parte de cableado que hemos tenido que cambiar, a la cual se le ha añadido una fuente de alimentación de ocho pilas colocadas en serie y otra de nueve voltios. Por último, tiene un remolque que carga con los residuos.</a:t>
            </a:r>
            <a:endParaRPr sz="2100">
              <a:solidFill>
                <a:schemeClr val="lt1"/>
              </a:solidFill>
              <a:latin typeface="Montserrat"/>
              <a:ea typeface="Montserrat"/>
              <a:cs typeface="Montserrat"/>
              <a:sym typeface="Montserrat"/>
            </a:endParaRPr>
          </a:p>
        </p:txBody>
      </p:sp>
      <p:pic>
        <p:nvPicPr>
          <p:cNvPr id="164" name="Google Shape;164;p21"/>
          <p:cNvPicPr preferRelativeResize="0"/>
          <p:nvPr/>
        </p:nvPicPr>
        <p:blipFill rotWithShape="1">
          <a:blip r:embed="rId3">
            <a:alphaModFix/>
          </a:blip>
          <a:srcRect b="37258" l="18345" r="8852" t="37667"/>
          <a:stretch/>
        </p:blipFill>
        <p:spPr>
          <a:xfrm>
            <a:off x="5607445" y="1502950"/>
            <a:ext cx="5713330" cy="4248300"/>
          </a:xfrm>
          <a:prstGeom prst="rect">
            <a:avLst/>
          </a:prstGeom>
          <a:noFill/>
          <a:ln cap="flat" cmpd="sng" w="114300">
            <a:solidFill>
              <a:srgbClr val="274E13"/>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p:nvPr/>
        </p:nvSpPr>
        <p:spPr>
          <a:xfrm>
            <a:off x="6594826" y="5637172"/>
            <a:ext cx="2001000" cy="1037400"/>
          </a:xfrm>
          <a:prstGeom prst="rightArrow">
            <a:avLst>
              <a:gd fmla="val 50000" name="adj1"/>
              <a:gd fmla="val 50000" name="adj2"/>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2"/>
          <p:cNvSpPr txBox="1"/>
          <p:nvPr/>
        </p:nvSpPr>
        <p:spPr>
          <a:xfrm>
            <a:off x="3854703" y="514762"/>
            <a:ext cx="4482600" cy="84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4300">
                <a:solidFill>
                  <a:srgbClr val="FFFFFF"/>
                </a:solidFill>
                <a:latin typeface="Ultra"/>
                <a:ea typeface="Ultra"/>
                <a:cs typeface="Ultra"/>
                <a:sym typeface="Ultra"/>
              </a:rPr>
              <a:t>Explicación</a:t>
            </a:r>
            <a:endParaRPr sz="4300">
              <a:solidFill>
                <a:srgbClr val="FFFFFF"/>
              </a:solidFill>
              <a:latin typeface="Ultra"/>
              <a:ea typeface="Ultra"/>
              <a:cs typeface="Ultra"/>
              <a:sym typeface="Ultra"/>
            </a:endParaRPr>
          </a:p>
        </p:txBody>
      </p:sp>
      <p:sp>
        <p:nvSpPr>
          <p:cNvPr id="171" name="Google Shape;171;p22"/>
          <p:cNvSpPr txBox="1"/>
          <p:nvPr/>
        </p:nvSpPr>
        <p:spPr>
          <a:xfrm>
            <a:off x="1277734" y="1979586"/>
            <a:ext cx="101784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500">
                <a:solidFill>
                  <a:srgbClr val="FFFFFF"/>
                </a:solidFill>
                <a:latin typeface="Comfortaa"/>
                <a:ea typeface="Comfortaa"/>
                <a:cs typeface="Comfortaa"/>
                <a:sym typeface="Comfortaa"/>
              </a:rPr>
              <a:t>El control del coche está dirigido desde un mando que cuenta con un joystick (sensor que está formado por dos potenciómetros), que asignan valores a los servos de entre 0 y 1023 y en función del valor asignado, recibe un grado de entre 0 y 180. Además para que podamos  conectar el mando al coche, lleva una protoboard pequeña a la que va conectado el joystick. Hablando sobre el coche, lleva una placa ARDUINO UNO a la que se conectan todos los motores en los puertos analógicos (puertos que mandan un voltaje a diferencia de los digitales que mandan un valor entre 0 y 1) desde el A 1 al A 6. El sistema de alimentación se usa para alimentar la placa que procesa la información y un SHIELD de motores lo que facilita la disminución de cables. Por último, el sistema de encendido y apagado viene designado por una palanca y los motores van a 12 voltiosv  </a:t>
            </a:r>
            <a:endParaRPr sz="1500">
              <a:solidFill>
                <a:srgbClr val="FFFFFF"/>
              </a:solidFill>
              <a:latin typeface="Comfortaa"/>
              <a:ea typeface="Comfortaa"/>
              <a:cs typeface="Comfortaa"/>
              <a:sym typeface="Comfortaa"/>
            </a:endParaRPr>
          </a:p>
        </p:txBody>
      </p:sp>
      <p:pic>
        <p:nvPicPr>
          <p:cNvPr id="172" name="Google Shape;172;p22"/>
          <p:cNvPicPr preferRelativeResize="0"/>
          <p:nvPr/>
        </p:nvPicPr>
        <p:blipFill>
          <a:blip r:embed="rId3">
            <a:alphaModFix/>
          </a:blip>
          <a:stretch>
            <a:fillRect/>
          </a:stretch>
        </p:blipFill>
        <p:spPr>
          <a:xfrm>
            <a:off x="1277725" y="4858602"/>
            <a:ext cx="3081352" cy="1973751"/>
          </a:xfrm>
          <a:prstGeom prst="rect">
            <a:avLst/>
          </a:prstGeom>
          <a:noFill/>
          <a:ln cap="flat" cmpd="sng" w="38100">
            <a:solidFill>
              <a:schemeClr val="dk2"/>
            </a:solidFill>
            <a:prstDash val="solid"/>
            <a:round/>
            <a:headEnd len="sm" w="sm" type="none"/>
            <a:tailEnd len="sm" w="sm" type="none"/>
          </a:ln>
        </p:spPr>
      </p:pic>
      <p:pic>
        <p:nvPicPr>
          <p:cNvPr id="173" name="Google Shape;173;p22"/>
          <p:cNvPicPr preferRelativeResize="0"/>
          <p:nvPr/>
        </p:nvPicPr>
        <p:blipFill rotWithShape="1">
          <a:blip r:embed="rId4">
            <a:alphaModFix/>
          </a:blip>
          <a:srcRect b="19717" l="95849" r="91908" t="0"/>
          <a:stretch/>
        </p:blipFill>
        <p:spPr>
          <a:xfrm flipH="1">
            <a:off x="9170198" y="4546975"/>
            <a:ext cx="2285925" cy="2311024"/>
          </a:xfrm>
          <a:prstGeom prst="rect">
            <a:avLst/>
          </a:prstGeom>
          <a:noFill/>
          <a:ln>
            <a:noFill/>
          </a:ln>
        </p:spPr>
      </p:pic>
      <p:sp>
        <p:nvSpPr>
          <p:cNvPr id="174" name="Google Shape;174;p22"/>
          <p:cNvSpPr/>
          <p:nvPr/>
        </p:nvSpPr>
        <p:spPr>
          <a:xfrm rot="-540565">
            <a:off x="3097301" y="5150070"/>
            <a:ext cx="1578576" cy="505147"/>
          </a:xfrm>
          <a:prstGeom prst="leftArrow">
            <a:avLst>
              <a:gd fmla="val 20869" name="adj1"/>
              <a:gd fmla="val 225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2"/>
          <p:cNvSpPr txBox="1"/>
          <p:nvPr/>
        </p:nvSpPr>
        <p:spPr>
          <a:xfrm>
            <a:off x="4728296" y="5029600"/>
            <a:ext cx="2735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solidFill>
                  <a:srgbClr val="FFFFFF"/>
                </a:solidFill>
                <a:highlight>
                  <a:schemeClr val="accent1"/>
                </a:highlight>
                <a:latin typeface="Kalam"/>
                <a:ea typeface="Kalam"/>
                <a:cs typeface="Kalam"/>
                <a:sym typeface="Kalam"/>
              </a:rPr>
              <a:t>Donde se localiza el cableado</a:t>
            </a:r>
            <a:endParaRPr>
              <a:solidFill>
                <a:srgbClr val="FFFFFF"/>
              </a:solidFill>
              <a:highlight>
                <a:schemeClr val="accent1"/>
              </a:highlight>
              <a:latin typeface="Kalam"/>
              <a:ea typeface="Kalam"/>
              <a:cs typeface="Kalam"/>
              <a:sym typeface="Kalam"/>
            </a:endParaRPr>
          </a:p>
        </p:txBody>
      </p:sp>
      <p:sp>
        <p:nvSpPr>
          <p:cNvPr id="176" name="Google Shape;176;p22"/>
          <p:cNvSpPr txBox="1"/>
          <p:nvPr/>
        </p:nvSpPr>
        <p:spPr>
          <a:xfrm>
            <a:off x="6594813" y="5948117"/>
            <a:ext cx="2001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500">
                <a:solidFill>
                  <a:srgbClr val="FFFFFF"/>
                </a:solidFill>
                <a:latin typeface="Kalam"/>
                <a:ea typeface="Kalam"/>
                <a:cs typeface="Kalam"/>
                <a:sym typeface="Kalam"/>
              </a:rPr>
              <a:t>Modelo de reserva</a:t>
            </a:r>
            <a:endParaRPr sz="1500">
              <a:solidFill>
                <a:srgbClr val="FFFFFF"/>
              </a:solidFill>
              <a:latin typeface="Kalam"/>
              <a:ea typeface="Kalam"/>
              <a:cs typeface="Kalam"/>
              <a:sym typeface="Kala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3B70"/>
        </a:solidFill>
      </p:bgPr>
    </p:bg>
    <p:spTree>
      <p:nvGrpSpPr>
        <p:cNvPr id="180" name="Shape 180"/>
        <p:cNvGrpSpPr/>
        <p:nvPr/>
      </p:nvGrpSpPr>
      <p:grpSpPr>
        <a:xfrm>
          <a:off x="0" y="0"/>
          <a:ext cx="0" cy="0"/>
          <a:chOff x="0" y="0"/>
          <a:chExt cx="0" cy="0"/>
        </a:xfrm>
      </p:grpSpPr>
      <p:sp>
        <p:nvSpPr>
          <p:cNvPr id="181" name="Google Shape;181;p23"/>
          <p:cNvSpPr txBox="1"/>
          <p:nvPr>
            <p:ph type="title"/>
          </p:nvPr>
        </p:nvSpPr>
        <p:spPr>
          <a:xfrm>
            <a:off x="8346629" y="527219"/>
            <a:ext cx="2787300" cy="986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4400"/>
              <a:buFont typeface="Arial"/>
              <a:buNone/>
            </a:pPr>
            <a:r>
              <a:rPr lang="es-ES" sz="4600">
                <a:latin typeface="Impact"/>
                <a:ea typeface="Impact"/>
                <a:cs typeface="Impact"/>
                <a:sym typeface="Impact"/>
              </a:rPr>
              <a:t>LA GRÚA</a:t>
            </a:r>
            <a:endParaRPr sz="4600">
              <a:latin typeface="Impact"/>
              <a:ea typeface="Impact"/>
              <a:cs typeface="Impact"/>
              <a:sym typeface="Impact"/>
            </a:endParaRPr>
          </a:p>
        </p:txBody>
      </p:sp>
      <p:sp>
        <p:nvSpPr>
          <p:cNvPr id="182" name="Google Shape;182;p23"/>
          <p:cNvSpPr txBox="1"/>
          <p:nvPr/>
        </p:nvSpPr>
        <p:spPr>
          <a:xfrm>
            <a:off x="8130608" y="1929576"/>
            <a:ext cx="3604200" cy="501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2000"/>
              <a:buFont typeface="Montserrat"/>
              <a:buNone/>
            </a:pPr>
            <a:r>
              <a:rPr b="0" i="0" lang="es-ES" sz="2000" u="none" cap="none" strike="noStrike">
                <a:solidFill>
                  <a:schemeClr val="lt1"/>
                </a:solidFill>
                <a:latin typeface="Montserrat"/>
                <a:ea typeface="Montserrat"/>
                <a:cs typeface="Montserrat"/>
                <a:sym typeface="Montserrat"/>
              </a:rPr>
              <a:t>Aunque parezca que no, la grúa fue más complicada de lo que pensábamos. Problemas con el servo y la base de madera hicieron que nos costase más tiempo terminarlo. </a:t>
            </a:r>
            <a:endParaRPr b="0" i="0" sz="1800" u="none" cap="none" strike="noStrike">
              <a:solidFill>
                <a:schemeClr val="lt1"/>
              </a:solidFill>
              <a:latin typeface="Montserrat"/>
              <a:ea typeface="Montserrat"/>
              <a:cs typeface="Montserrat"/>
              <a:sym typeface="Montserrat"/>
            </a:endParaRPr>
          </a:p>
          <a:p>
            <a:pPr indent="0" lvl="0" marL="0" marR="0" rtl="0" algn="l">
              <a:spcBef>
                <a:spcPts val="0"/>
              </a:spcBef>
              <a:spcAft>
                <a:spcPts val="0"/>
              </a:spcAft>
              <a:buClr>
                <a:schemeClr val="lt1"/>
              </a:buClr>
              <a:buSzPts val="2000"/>
              <a:buFont typeface="Calibri"/>
              <a:buNone/>
            </a:pPr>
            <a:r>
              <a:t/>
            </a:r>
            <a:endParaRPr b="0" i="0" sz="2000" u="none" cap="none" strike="noStrike">
              <a:solidFill>
                <a:schemeClr val="lt1"/>
              </a:solidFill>
              <a:latin typeface="Montserrat"/>
              <a:ea typeface="Montserrat"/>
              <a:cs typeface="Montserrat"/>
              <a:sym typeface="Montserrat"/>
            </a:endParaRPr>
          </a:p>
          <a:p>
            <a:pPr indent="0" lvl="0" marL="0" marR="0" rtl="0" algn="l">
              <a:spcBef>
                <a:spcPts val="0"/>
              </a:spcBef>
              <a:spcAft>
                <a:spcPts val="0"/>
              </a:spcAft>
              <a:buClr>
                <a:schemeClr val="lt1"/>
              </a:buClr>
              <a:buSzPts val="2000"/>
              <a:buFont typeface="Montserrat"/>
              <a:buNone/>
            </a:pPr>
            <a:r>
              <a:rPr b="0" i="0" lang="es-ES" sz="2000" u="none" cap="none" strike="noStrike">
                <a:solidFill>
                  <a:schemeClr val="lt1"/>
                </a:solidFill>
                <a:latin typeface="Montserrat"/>
                <a:ea typeface="Montserrat"/>
                <a:cs typeface="Montserrat"/>
                <a:sym typeface="Montserrat"/>
              </a:rPr>
              <a:t>Incluso con este hecho, logramos terminarlo y estamos muy orgullosos de todo nuestro esfuerzo, ya que la grúa es un elemento clave del proyecto. </a:t>
            </a:r>
            <a:endParaRPr b="0" i="0" sz="1800" u="none" cap="none" strike="noStrike">
              <a:solidFill>
                <a:schemeClr val="lt1"/>
              </a:solidFill>
              <a:latin typeface="Montserrat"/>
              <a:ea typeface="Montserrat"/>
              <a:cs typeface="Montserrat"/>
              <a:sym typeface="Montserrat"/>
            </a:endParaRPr>
          </a:p>
        </p:txBody>
      </p:sp>
      <p:pic>
        <p:nvPicPr>
          <p:cNvPr id="183" name="Google Shape;183;p23"/>
          <p:cNvPicPr preferRelativeResize="0"/>
          <p:nvPr/>
        </p:nvPicPr>
        <p:blipFill rotWithShape="1">
          <a:blip r:embed="rId3">
            <a:alphaModFix/>
          </a:blip>
          <a:srcRect b="0" l="11752" r="11935" t="14507"/>
          <a:stretch/>
        </p:blipFill>
        <p:spPr>
          <a:xfrm>
            <a:off x="546777" y="1513625"/>
            <a:ext cx="6596024" cy="5017800"/>
          </a:xfrm>
          <a:prstGeom prst="rect">
            <a:avLst/>
          </a:prstGeom>
          <a:noFill/>
          <a:ln cap="flat" cmpd="sng" w="114300">
            <a:solidFill>
              <a:srgbClr val="0B5394"/>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4"/>
          <p:cNvSpPr txBox="1"/>
          <p:nvPr/>
        </p:nvSpPr>
        <p:spPr>
          <a:xfrm>
            <a:off x="3568050" y="539405"/>
            <a:ext cx="5055900" cy="90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4700">
                <a:solidFill>
                  <a:srgbClr val="FFFFFF"/>
                </a:solidFill>
                <a:latin typeface="Ultra"/>
                <a:ea typeface="Ultra"/>
                <a:cs typeface="Ultra"/>
                <a:sym typeface="Ultra"/>
              </a:rPr>
              <a:t>Explicación</a:t>
            </a:r>
            <a:endParaRPr sz="4700">
              <a:solidFill>
                <a:srgbClr val="FFFFFF"/>
              </a:solidFill>
              <a:latin typeface="Ultra"/>
              <a:ea typeface="Ultra"/>
              <a:cs typeface="Ultra"/>
              <a:sym typeface="Ultra"/>
            </a:endParaRPr>
          </a:p>
        </p:txBody>
      </p:sp>
      <p:sp>
        <p:nvSpPr>
          <p:cNvPr id="189" name="Google Shape;189;p24"/>
          <p:cNvSpPr txBox="1"/>
          <p:nvPr/>
        </p:nvSpPr>
        <p:spPr>
          <a:xfrm>
            <a:off x="939175" y="1181301"/>
            <a:ext cx="97536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600">
                <a:solidFill>
                  <a:srgbClr val="FFFFFF"/>
                </a:solidFill>
                <a:latin typeface="Comfortaa"/>
                <a:ea typeface="Comfortaa"/>
                <a:cs typeface="Comfortaa"/>
                <a:sym typeface="Comfortaa"/>
              </a:rPr>
              <a:t>La grúa está hecha de madera y tiene base en forma de cuadrado. El brazo robótico está conectado a varios joysticks con los que se controla tanto el movimiento en sí como para cerrar abrir el gancho. </a:t>
            </a:r>
            <a:endParaRPr sz="1600">
              <a:solidFill>
                <a:srgbClr val="FFFFFF"/>
              </a:solidFill>
              <a:latin typeface="Comfortaa"/>
              <a:ea typeface="Comfortaa"/>
              <a:cs typeface="Comfortaa"/>
              <a:sym typeface="Comfortaa"/>
            </a:endParaRPr>
          </a:p>
          <a:p>
            <a:pPr indent="0" lvl="0" marL="0" rtl="0" algn="l">
              <a:spcBef>
                <a:spcPts val="0"/>
              </a:spcBef>
              <a:spcAft>
                <a:spcPts val="0"/>
              </a:spcAft>
              <a:buNone/>
            </a:pPr>
            <a:r>
              <a:rPr lang="es-ES" sz="1600">
                <a:solidFill>
                  <a:srgbClr val="FFFFFF"/>
                </a:solidFill>
                <a:latin typeface="Comfortaa"/>
                <a:ea typeface="Comfortaa"/>
                <a:cs typeface="Comfortaa"/>
                <a:sym typeface="Comfortaa"/>
              </a:rPr>
              <a:t>Es complicado de controlar, y tras varios intentos los compañeros consiguieron controlarlo correctamente. Es muy sensible y necesita de al menos dos personas para poder controlarlo correctamente. </a:t>
            </a:r>
            <a:endParaRPr sz="1600">
              <a:solidFill>
                <a:srgbClr val="FFFFFF"/>
              </a:solidFill>
              <a:latin typeface="Comfortaa"/>
              <a:ea typeface="Comfortaa"/>
              <a:cs typeface="Comfortaa"/>
              <a:sym typeface="Comfortaa"/>
            </a:endParaRPr>
          </a:p>
          <a:p>
            <a:pPr indent="0" lvl="0" marL="0" rtl="0" algn="l">
              <a:spcBef>
                <a:spcPts val="0"/>
              </a:spcBef>
              <a:spcAft>
                <a:spcPts val="0"/>
              </a:spcAft>
              <a:buNone/>
            </a:pPr>
            <a:r>
              <a:t/>
            </a:r>
            <a:endParaRPr sz="1600">
              <a:solidFill>
                <a:srgbClr val="FFFFFF"/>
              </a:solidFill>
              <a:latin typeface="Comfortaa"/>
              <a:ea typeface="Comfortaa"/>
              <a:cs typeface="Comfortaa"/>
              <a:sym typeface="Comfortaa"/>
            </a:endParaRPr>
          </a:p>
          <a:p>
            <a:pPr indent="0" lvl="0" marL="0" rtl="0" algn="l">
              <a:spcBef>
                <a:spcPts val="0"/>
              </a:spcBef>
              <a:spcAft>
                <a:spcPts val="0"/>
              </a:spcAft>
              <a:buNone/>
            </a:pPr>
            <a:r>
              <a:rPr lang="es-ES" sz="1600">
                <a:solidFill>
                  <a:srgbClr val="FFFFFF"/>
                </a:solidFill>
                <a:latin typeface="Comfortaa"/>
                <a:ea typeface="Comfortaa"/>
                <a:cs typeface="Comfortaa"/>
                <a:sym typeface="Comfortaa"/>
              </a:rPr>
              <a:t>Al igual que con el coche, teníamos un modelo de reserva por si no terminaba funcionando, ya que no es capaz de aguantar mucho peso, y el gancho al final se terminaba despegando, pero en la presentación salió bien. </a:t>
            </a:r>
            <a:endParaRPr sz="1600">
              <a:solidFill>
                <a:srgbClr val="FFFFFF"/>
              </a:solidFill>
              <a:latin typeface="Comfortaa"/>
              <a:ea typeface="Comfortaa"/>
              <a:cs typeface="Comfortaa"/>
              <a:sym typeface="Comfortaa"/>
            </a:endParaRPr>
          </a:p>
        </p:txBody>
      </p:sp>
      <p:pic>
        <p:nvPicPr>
          <p:cNvPr id="190" name="Google Shape;190;p24"/>
          <p:cNvPicPr preferRelativeResize="0"/>
          <p:nvPr/>
        </p:nvPicPr>
        <p:blipFill rotWithShape="1">
          <a:blip r:embed="rId3">
            <a:alphaModFix/>
          </a:blip>
          <a:srcRect b="23081" l="12501" r="13740" t="17370"/>
          <a:stretch/>
        </p:blipFill>
        <p:spPr>
          <a:xfrm rot="-5400000">
            <a:off x="1911936" y="4178964"/>
            <a:ext cx="2309049" cy="2485624"/>
          </a:xfrm>
          <a:prstGeom prst="rect">
            <a:avLst/>
          </a:prstGeom>
          <a:noFill/>
          <a:ln>
            <a:noFill/>
          </a:ln>
        </p:spPr>
      </p:pic>
      <p:sp>
        <p:nvSpPr>
          <p:cNvPr id="191" name="Google Shape;191;p24"/>
          <p:cNvSpPr txBox="1"/>
          <p:nvPr/>
        </p:nvSpPr>
        <p:spPr>
          <a:xfrm>
            <a:off x="5040226" y="3759188"/>
            <a:ext cx="50559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600">
                <a:solidFill>
                  <a:srgbClr val="FFFFFF"/>
                </a:solidFill>
                <a:highlight>
                  <a:srgbClr val="0B5394"/>
                </a:highlight>
                <a:latin typeface="Comfortaa"/>
                <a:ea typeface="Comfortaa"/>
                <a:cs typeface="Comfortaa"/>
                <a:sym typeface="Comfortaa"/>
              </a:rPr>
              <a:t>Cableado y motor que se encuentran dentro de la caja donde se encuentra la grúa. </a:t>
            </a:r>
            <a:endParaRPr sz="1600">
              <a:solidFill>
                <a:srgbClr val="FFFFFF"/>
              </a:solidFill>
              <a:highlight>
                <a:srgbClr val="0B5394"/>
              </a:highlight>
              <a:latin typeface="Comfortaa"/>
              <a:ea typeface="Comfortaa"/>
              <a:cs typeface="Comfortaa"/>
              <a:sym typeface="Comfortaa"/>
            </a:endParaRPr>
          </a:p>
          <a:p>
            <a:pPr indent="0" lvl="0" marL="0" rtl="0" algn="l">
              <a:spcBef>
                <a:spcPts val="0"/>
              </a:spcBef>
              <a:spcAft>
                <a:spcPts val="0"/>
              </a:spcAft>
              <a:buNone/>
            </a:pPr>
            <a:r>
              <a:rPr lang="es-ES" sz="1600">
                <a:solidFill>
                  <a:srgbClr val="FFFFFF"/>
                </a:solidFill>
                <a:highlight>
                  <a:srgbClr val="0B5394"/>
                </a:highlight>
                <a:latin typeface="Comfortaa"/>
                <a:ea typeface="Comfortaa"/>
                <a:cs typeface="Comfortaa"/>
                <a:sym typeface="Comfortaa"/>
              </a:rPr>
              <a:t>La grúa debe estar conectado con un ordenador mediante un cable si se quiere que funcione. </a:t>
            </a:r>
            <a:endParaRPr sz="1600">
              <a:solidFill>
                <a:srgbClr val="FFFFFF"/>
              </a:solidFill>
              <a:highlight>
                <a:srgbClr val="0B5394"/>
              </a:highlight>
              <a:latin typeface="Comfortaa"/>
              <a:ea typeface="Comfortaa"/>
              <a:cs typeface="Comfortaa"/>
              <a:sym typeface="Comfortaa"/>
            </a:endParaRPr>
          </a:p>
        </p:txBody>
      </p:sp>
      <p:sp>
        <p:nvSpPr>
          <p:cNvPr id="192" name="Google Shape;192;p24"/>
          <p:cNvSpPr txBox="1"/>
          <p:nvPr/>
        </p:nvSpPr>
        <p:spPr>
          <a:xfrm>
            <a:off x="5040225" y="5103300"/>
            <a:ext cx="58335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700">
                <a:solidFill>
                  <a:schemeClr val="lt1"/>
                </a:solidFill>
                <a:latin typeface="Calibri"/>
                <a:ea typeface="Calibri"/>
                <a:cs typeface="Calibri"/>
                <a:sym typeface="Calibri"/>
              </a:rPr>
              <a:t>Problemas principales:</a:t>
            </a:r>
            <a:endParaRPr sz="1700">
              <a:solidFill>
                <a:schemeClr val="lt1"/>
              </a:solidFill>
              <a:latin typeface="Calibri"/>
              <a:ea typeface="Calibri"/>
              <a:cs typeface="Calibri"/>
              <a:sym typeface="Calibri"/>
            </a:endParaRPr>
          </a:p>
          <a:p>
            <a:pPr indent="-336550" lvl="0" marL="457200" rtl="0" algn="l">
              <a:spcBef>
                <a:spcPts val="0"/>
              </a:spcBef>
              <a:spcAft>
                <a:spcPts val="0"/>
              </a:spcAft>
              <a:buClr>
                <a:schemeClr val="lt1"/>
              </a:buClr>
              <a:buSzPts val="1700"/>
              <a:buFont typeface="Calibri"/>
              <a:buChar char="●"/>
            </a:pPr>
            <a:r>
              <a:rPr lang="es-ES" sz="1700">
                <a:solidFill>
                  <a:schemeClr val="lt1"/>
                </a:solidFill>
                <a:latin typeface="Calibri"/>
                <a:ea typeface="Calibri"/>
                <a:cs typeface="Calibri"/>
                <a:sym typeface="Calibri"/>
              </a:rPr>
              <a:t>Al estar fabricada artesanalmente, tiene muy poca precisión ya que no existe ningún programa que se adecue completamente a las características del brazo robótico.</a:t>
            </a:r>
            <a:endParaRPr sz="1700">
              <a:solidFill>
                <a:schemeClr val="lt1"/>
              </a:solidFill>
              <a:latin typeface="Calibri"/>
              <a:ea typeface="Calibri"/>
              <a:cs typeface="Calibri"/>
              <a:sym typeface="Calibri"/>
            </a:endParaRPr>
          </a:p>
          <a:p>
            <a:pPr indent="-336550" lvl="0" marL="457200" rtl="0" algn="l">
              <a:spcBef>
                <a:spcPts val="0"/>
              </a:spcBef>
              <a:spcAft>
                <a:spcPts val="0"/>
              </a:spcAft>
              <a:buClr>
                <a:schemeClr val="lt1"/>
              </a:buClr>
              <a:buSzPts val="1700"/>
              <a:buFont typeface="Calibri"/>
              <a:buChar char="●"/>
            </a:pPr>
            <a:r>
              <a:rPr lang="es-ES" sz="1700">
                <a:solidFill>
                  <a:schemeClr val="lt1"/>
                </a:solidFill>
                <a:latin typeface="Calibri"/>
                <a:ea typeface="Calibri"/>
                <a:cs typeface="Calibri"/>
                <a:sym typeface="Calibri"/>
              </a:rPr>
              <a:t>Siendo tan complejo, es necesario que sea controlado por tres personas.</a:t>
            </a:r>
            <a:endParaRPr sz="17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1B14"/>
        </a:solidFill>
      </p:bgPr>
    </p:bg>
    <p:spTree>
      <p:nvGrpSpPr>
        <p:cNvPr id="196" name="Shape 196"/>
        <p:cNvGrpSpPr/>
        <p:nvPr/>
      </p:nvGrpSpPr>
      <p:grpSpPr>
        <a:xfrm>
          <a:off x="0" y="0"/>
          <a:ext cx="0" cy="0"/>
          <a:chOff x="0" y="0"/>
          <a:chExt cx="0" cy="0"/>
        </a:xfrm>
      </p:grpSpPr>
      <p:sp>
        <p:nvSpPr>
          <p:cNvPr id="197" name="Google Shape;197;p25"/>
          <p:cNvSpPr txBox="1"/>
          <p:nvPr>
            <p:ph type="title"/>
          </p:nvPr>
        </p:nvSpPr>
        <p:spPr>
          <a:xfrm>
            <a:off x="1059639" y="1121268"/>
            <a:ext cx="3931500" cy="45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4400"/>
              <a:buFont typeface="Arial"/>
              <a:buNone/>
            </a:pPr>
            <a:r>
              <a:rPr lang="es-ES" sz="4600">
                <a:latin typeface="Impact"/>
                <a:ea typeface="Impact"/>
                <a:cs typeface="Impact"/>
                <a:sym typeface="Impact"/>
              </a:rPr>
              <a:t>LA CINTA</a:t>
            </a:r>
            <a:endParaRPr sz="4600">
              <a:latin typeface="Impact"/>
              <a:ea typeface="Impact"/>
              <a:cs typeface="Impact"/>
              <a:sym typeface="Impact"/>
            </a:endParaRPr>
          </a:p>
        </p:txBody>
      </p:sp>
      <p:sp>
        <p:nvSpPr>
          <p:cNvPr id="198" name="Google Shape;198;p25"/>
          <p:cNvSpPr txBox="1"/>
          <p:nvPr/>
        </p:nvSpPr>
        <p:spPr>
          <a:xfrm flipH="1">
            <a:off x="535675" y="1728350"/>
            <a:ext cx="4548300" cy="454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2000"/>
              <a:buFont typeface="Montserrat"/>
              <a:buNone/>
            </a:pPr>
            <a:r>
              <a:rPr lang="es-ES" sz="1700">
                <a:solidFill>
                  <a:schemeClr val="lt1"/>
                </a:solidFill>
                <a:latin typeface="Montserrat"/>
                <a:ea typeface="Montserrat"/>
                <a:cs typeface="Montserrat"/>
                <a:sym typeface="Montserrat"/>
              </a:rPr>
              <a:t>La cinta es una estructura formada desde cero con madera, la cual consta principalmente de </a:t>
            </a:r>
            <a:r>
              <a:rPr lang="es-ES" sz="1700">
                <a:solidFill>
                  <a:schemeClr val="lt1"/>
                </a:solidFill>
                <a:latin typeface="Montserrat"/>
                <a:ea typeface="Montserrat"/>
                <a:cs typeface="Montserrat"/>
                <a:sym typeface="Montserrat"/>
              </a:rPr>
              <a:t>cuatro</a:t>
            </a:r>
            <a:r>
              <a:rPr lang="es-ES" sz="1700">
                <a:solidFill>
                  <a:schemeClr val="lt1"/>
                </a:solidFill>
                <a:latin typeface="Montserrat"/>
                <a:ea typeface="Montserrat"/>
                <a:cs typeface="Montserrat"/>
                <a:sym typeface="Montserrat"/>
              </a:rPr>
              <a:t> pilares, con altura acorde al movimiento de la grúa, que sujetan la estructura principal. Dicha estructura se forma de una cinta de goma eva sobre una tabla de madera, que gira gracias a dos tubos de PVC colocados </a:t>
            </a:r>
            <a:r>
              <a:rPr lang="es-ES" sz="1700">
                <a:solidFill>
                  <a:schemeClr val="lt1"/>
                </a:solidFill>
                <a:latin typeface="Montserrat"/>
                <a:ea typeface="Montserrat"/>
                <a:cs typeface="Montserrat"/>
                <a:sym typeface="Montserrat"/>
              </a:rPr>
              <a:t>entre</a:t>
            </a:r>
            <a:r>
              <a:rPr lang="es-ES" sz="1700">
                <a:solidFill>
                  <a:schemeClr val="lt1"/>
                </a:solidFill>
                <a:latin typeface="Montserrat"/>
                <a:ea typeface="Montserrat"/>
                <a:cs typeface="Montserrat"/>
                <a:sym typeface="Montserrat"/>
              </a:rPr>
              <a:t> dos de los pilares y uno de ellos sostenido gracias a una barra metálica que actúa como eje. El otro, está enganchado al motor que hace girar la cinta. Además, la estructura cuenta con dos sensores, uno de infrarrojos, y otro de ultrasonido.</a:t>
            </a:r>
            <a:endParaRPr sz="1700">
              <a:solidFill>
                <a:schemeClr val="lt1"/>
              </a:solidFill>
              <a:latin typeface="Montserrat"/>
              <a:ea typeface="Montserrat"/>
              <a:cs typeface="Montserrat"/>
              <a:sym typeface="Montserrat"/>
            </a:endParaRPr>
          </a:p>
          <a:p>
            <a:pPr indent="0" lvl="0" marL="0" marR="0" rtl="0" algn="l">
              <a:spcBef>
                <a:spcPts val="0"/>
              </a:spcBef>
              <a:spcAft>
                <a:spcPts val="0"/>
              </a:spcAft>
              <a:buClr>
                <a:schemeClr val="lt1"/>
              </a:buClr>
              <a:buSzPts val="2000"/>
              <a:buFont typeface="Montserrat"/>
              <a:buNone/>
            </a:pPr>
            <a:r>
              <a:rPr lang="es-ES" sz="1700">
                <a:solidFill>
                  <a:schemeClr val="lt1"/>
                </a:solidFill>
                <a:latin typeface="Montserrat"/>
                <a:ea typeface="Montserrat"/>
                <a:cs typeface="Montserrat"/>
                <a:sym typeface="Montserrat"/>
              </a:rPr>
              <a:t>El primero de ellos, activa un servo que tira las cajas, el segundo, activa la cinta</a:t>
            </a:r>
            <a:endParaRPr sz="1900">
              <a:solidFill>
                <a:schemeClr val="lt1"/>
              </a:solidFill>
              <a:latin typeface="Montserrat"/>
              <a:ea typeface="Montserrat"/>
              <a:cs typeface="Montserrat"/>
              <a:sym typeface="Montserrat"/>
            </a:endParaRPr>
          </a:p>
        </p:txBody>
      </p:sp>
      <p:pic>
        <p:nvPicPr>
          <p:cNvPr id="199" name="Google Shape;199;p25"/>
          <p:cNvPicPr preferRelativeResize="0"/>
          <p:nvPr/>
        </p:nvPicPr>
        <p:blipFill rotWithShape="1">
          <a:blip r:embed="rId3">
            <a:alphaModFix/>
          </a:blip>
          <a:srcRect b="37515" l="0" r="0" t="37553"/>
          <a:stretch/>
        </p:blipFill>
        <p:spPr>
          <a:xfrm>
            <a:off x="5236375" y="1992750"/>
            <a:ext cx="6229024" cy="4094402"/>
          </a:xfrm>
          <a:prstGeom prst="rect">
            <a:avLst/>
          </a:prstGeom>
          <a:noFill/>
          <a:ln cap="flat" cmpd="sng" w="114300">
            <a:solidFill>
              <a:srgbClr val="660000"/>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6"/>
          <p:cNvSpPr txBox="1"/>
          <p:nvPr/>
        </p:nvSpPr>
        <p:spPr>
          <a:xfrm>
            <a:off x="3755699" y="507837"/>
            <a:ext cx="4680600" cy="89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4600">
                <a:solidFill>
                  <a:srgbClr val="FFFFFF"/>
                </a:solidFill>
                <a:latin typeface="Ultra"/>
                <a:ea typeface="Ultra"/>
                <a:cs typeface="Ultra"/>
                <a:sym typeface="Ultra"/>
              </a:rPr>
              <a:t>Explicación</a:t>
            </a:r>
            <a:endParaRPr sz="4600">
              <a:solidFill>
                <a:srgbClr val="FFFFFF"/>
              </a:solidFill>
              <a:latin typeface="Ultra"/>
              <a:ea typeface="Ultra"/>
              <a:cs typeface="Ultra"/>
              <a:sym typeface="Ultra"/>
            </a:endParaRPr>
          </a:p>
        </p:txBody>
      </p:sp>
      <p:sp>
        <p:nvSpPr>
          <p:cNvPr id="205" name="Google Shape;205;p26"/>
          <p:cNvSpPr txBox="1"/>
          <p:nvPr/>
        </p:nvSpPr>
        <p:spPr>
          <a:xfrm>
            <a:off x="1219200" y="2091113"/>
            <a:ext cx="97536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700">
                <a:solidFill>
                  <a:srgbClr val="FFFFFF"/>
                </a:solidFill>
                <a:latin typeface="Comfortaa"/>
                <a:ea typeface="Comfortaa"/>
                <a:cs typeface="Comfortaa"/>
                <a:sym typeface="Comfortaa"/>
              </a:rPr>
              <a:t>La cinta está hecha de goma Eva, los pilares que la sujetan son rectángulos de madera, al igual que la pequeña placa que se encuentra debajo de la goma Eva para que aguantare el peso de las cajas. </a:t>
            </a:r>
            <a:endParaRPr sz="1700">
              <a:solidFill>
                <a:srgbClr val="FFFFFF"/>
              </a:solidFill>
              <a:latin typeface="Comfortaa"/>
              <a:ea typeface="Comfortaa"/>
              <a:cs typeface="Comfortaa"/>
              <a:sym typeface="Comfortaa"/>
            </a:endParaRPr>
          </a:p>
          <a:p>
            <a:pPr indent="0" lvl="0" marL="0" rtl="0" algn="l">
              <a:spcBef>
                <a:spcPts val="0"/>
              </a:spcBef>
              <a:spcAft>
                <a:spcPts val="0"/>
              </a:spcAft>
              <a:buNone/>
            </a:pPr>
            <a:r>
              <a:t/>
            </a:r>
            <a:endParaRPr sz="1700">
              <a:solidFill>
                <a:srgbClr val="FFFFFF"/>
              </a:solidFill>
              <a:latin typeface="Comfortaa"/>
              <a:ea typeface="Comfortaa"/>
              <a:cs typeface="Comfortaa"/>
              <a:sym typeface="Comfortaa"/>
            </a:endParaRPr>
          </a:p>
          <a:p>
            <a:pPr indent="0" lvl="0" marL="0" rtl="0" algn="l">
              <a:spcBef>
                <a:spcPts val="0"/>
              </a:spcBef>
              <a:spcAft>
                <a:spcPts val="0"/>
              </a:spcAft>
              <a:buNone/>
            </a:pPr>
            <a:r>
              <a:rPr lang="es-ES" sz="1700">
                <a:solidFill>
                  <a:srgbClr val="FFFFFF"/>
                </a:solidFill>
                <a:latin typeface="Comfortaa"/>
                <a:ea typeface="Comfortaa"/>
                <a:cs typeface="Comfortaa"/>
                <a:sym typeface="Comfortaa"/>
              </a:rPr>
              <a:t>Las cajas son de distinto tamaño, y se ha colocado un sensor en una torre cercana a la cinta que detecte las cajas de mayor tamaño. Si son altas, las empujará a un lateral donde se encuentra un contenedor determinado, y si son bajas las dejará correr cayendo en otro contenedor. </a:t>
            </a:r>
            <a:endParaRPr sz="1700">
              <a:solidFill>
                <a:srgbClr val="FFFFFF"/>
              </a:solidFill>
              <a:latin typeface="Comfortaa"/>
              <a:ea typeface="Comfortaa"/>
              <a:cs typeface="Comfortaa"/>
              <a:sym typeface="Comfortaa"/>
            </a:endParaRPr>
          </a:p>
        </p:txBody>
      </p:sp>
      <p:pic>
        <p:nvPicPr>
          <p:cNvPr id="206" name="Google Shape;206;p26"/>
          <p:cNvPicPr preferRelativeResize="0"/>
          <p:nvPr/>
        </p:nvPicPr>
        <p:blipFill rotWithShape="1">
          <a:blip r:embed="rId3">
            <a:alphaModFix/>
          </a:blip>
          <a:srcRect b="0" l="0" r="0" t="17101"/>
          <a:stretch/>
        </p:blipFill>
        <p:spPr>
          <a:xfrm rot="10800000">
            <a:off x="6777395" y="4729800"/>
            <a:ext cx="2932652" cy="1823400"/>
          </a:xfrm>
          <a:prstGeom prst="rect">
            <a:avLst/>
          </a:prstGeom>
          <a:noFill/>
          <a:ln>
            <a:noFill/>
          </a:ln>
        </p:spPr>
      </p:pic>
      <p:sp>
        <p:nvSpPr>
          <p:cNvPr id="207" name="Google Shape;207;p26"/>
          <p:cNvSpPr txBox="1"/>
          <p:nvPr/>
        </p:nvSpPr>
        <p:spPr>
          <a:xfrm>
            <a:off x="5004264" y="5443350"/>
            <a:ext cx="12897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solidFill>
                  <a:srgbClr val="FFFFFF"/>
                </a:solidFill>
                <a:highlight>
                  <a:srgbClr val="660000"/>
                </a:highlight>
                <a:latin typeface="Comic Sans MS"/>
                <a:ea typeface="Comic Sans MS"/>
                <a:cs typeface="Comic Sans MS"/>
                <a:sym typeface="Comic Sans MS"/>
              </a:rPr>
              <a:t>Contenedor 1</a:t>
            </a:r>
            <a:endParaRPr>
              <a:solidFill>
                <a:srgbClr val="FFFFFF"/>
              </a:solidFill>
              <a:highlight>
                <a:srgbClr val="660000"/>
              </a:highlight>
              <a:latin typeface="Comic Sans MS"/>
              <a:ea typeface="Comic Sans MS"/>
              <a:cs typeface="Comic Sans MS"/>
              <a:sym typeface="Comic Sans MS"/>
            </a:endParaRPr>
          </a:p>
        </p:txBody>
      </p:sp>
      <p:cxnSp>
        <p:nvCxnSpPr>
          <p:cNvPr id="208" name="Google Shape;208;p26"/>
          <p:cNvCxnSpPr>
            <a:stCxn id="207" idx="3"/>
          </p:cNvCxnSpPr>
          <p:nvPr/>
        </p:nvCxnSpPr>
        <p:spPr>
          <a:xfrm>
            <a:off x="6293964" y="5641500"/>
            <a:ext cx="900000" cy="395400"/>
          </a:xfrm>
          <a:prstGeom prst="curvedConnector3">
            <a:avLst>
              <a:gd fmla="val 50000" name="adj1"/>
            </a:avLst>
          </a:prstGeom>
          <a:noFill/>
          <a:ln cap="flat" cmpd="sng" w="114300">
            <a:solidFill>
              <a:srgbClr val="5B0F00"/>
            </a:solidFill>
            <a:prstDash val="solid"/>
            <a:round/>
            <a:headEnd len="med" w="med" type="none"/>
            <a:tailEnd len="med" w="med" type="none"/>
          </a:ln>
        </p:spPr>
      </p:cxnSp>
      <p:sp>
        <p:nvSpPr>
          <p:cNvPr id="209" name="Google Shape;209;p26"/>
          <p:cNvSpPr txBox="1"/>
          <p:nvPr/>
        </p:nvSpPr>
        <p:spPr>
          <a:xfrm>
            <a:off x="10005188" y="5047050"/>
            <a:ext cx="15735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solidFill>
                  <a:srgbClr val="FFFFFF"/>
                </a:solidFill>
                <a:highlight>
                  <a:srgbClr val="783F04"/>
                </a:highlight>
                <a:latin typeface="Comic Sans MS"/>
                <a:ea typeface="Comic Sans MS"/>
                <a:cs typeface="Comic Sans MS"/>
                <a:sym typeface="Comic Sans MS"/>
              </a:rPr>
              <a:t>Contenedor 2</a:t>
            </a:r>
            <a:endParaRPr>
              <a:solidFill>
                <a:srgbClr val="FFFFFF"/>
              </a:solidFill>
              <a:highlight>
                <a:srgbClr val="783F04"/>
              </a:highlight>
              <a:latin typeface="Comic Sans MS"/>
              <a:ea typeface="Comic Sans MS"/>
              <a:cs typeface="Comic Sans MS"/>
              <a:sym typeface="Comic Sans MS"/>
            </a:endParaRPr>
          </a:p>
        </p:txBody>
      </p:sp>
      <p:cxnSp>
        <p:nvCxnSpPr>
          <p:cNvPr id="210" name="Google Shape;210;p26"/>
          <p:cNvCxnSpPr>
            <a:stCxn id="209" idx="1"/>
          </p:cNvCxnSpPr>
          <p:nvPr/>
        </p:nvCxnSpPr>
        <p:spPr>
          <a:xfrm flipH="1">
            <a:off x="8836688" y="5245200"/>
            <a:ext cx="1168500" cy="380700"/>
          </a:xfrm>
          <a:prstGeom prst="curvedConnector3">
            <a:avLst>
              <a:gd fmla="val 50000" name="adj1"/>
            </a:avLst>
          </a:prstGeom>
          <a:noFill/>
          <a:ln cap="flat" cmpd="sng" w="76200">
            <a:solidFill>
              <a:srgbClr val="783F04"/>
            </a:solidFill>
            <a:prstDash val="solid"/>
            <a:round/>
            <a:headEnd len="med" w="med" type="none"/>
            <a:tailEnd len="med" w="med" type="none"/>
          </a:ln>
        </p:spPr>
      </p:cxnSp>
      <p:pic>
        <p:nvPicPr>
          <p:cNvPr id="211" name="Google Shape;211;p26"/>
          <p:cNvPicPr preferRelativeResize="0"/>
          <p:nvPr/>
        </p:nvPicPr>
        <p:blipFill rotWithShape="1">
          <a:blip r:embed="rId4">
            <a:alphaModFix/>
          </a:blip>
          <a:srcRect b="25172" l="11442" r="11450" t="0"/>
          <a:stretch/>
        </p:blipFill>
        <p:spPr>
          <a:xfrm>
            <a:off x="1494475" y="5016275"/>
            <a:ext cx="2261224" cy="1645851"/>
          </a:xfrm>
          <a:prstGeom prst="rect">
            <a:avLst/>
          </a:prstGeom>
          <a:noFill/>
          <a:ln>
            <a:noFill/>
          </a:ln>
        </p:spPr>
      </p:pic>
      <p:sp>
        <p:nvSpPr>
          <p:cNvPr id="212" name="Google Shape;212;p26"/>
          <p:cNvSpPr txBox="1"/>
          <p:nvPr/>
        </p:nvSpPr>
        <p:spPr>
          <a:xfrm>
            <a:off x="3363114" y="4619975"/>
            <a:ext cx="11685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solidFill>
                  <a:srgbClr val="FFFFFF"/>
                </a:solidFill>
                <a:latin typeface="Comic Sans MS"/>
                <a:ea typeface="Comic Sans MS"/>
                <a:cs typeface="Comic Sans MS"/>
                <a:sym typeface="Comic Sans MS"/>
              </a:rPr>
              <a:t>Sensores</a:t>
            </a:r>
            <a:endParaRPr>
              <a:solidFill>
                <a:srgbClr val="FFFFFF"/>
              </a:solidFill>
              <a:latin typeface="Comic Sans MS"/>
              <a:ea typeface="Comic Sans MS"/>
              <a:cs typeface="Comic Sans MS"/>
              <a:sym typeface="Comic Sans MS"/>
            </a:endParaRPr>
          </a:p>
        </p:txBody>
      </p:sp>
      <p:sp>
        <p:nvSpPr>
          <p:cNvPr id="213" name="Google Shape;213;p26"/>
          <p:cNvSpPr/>
          <p:nvPr/>
        </p:nvSpPr>
        <p:spPr>
          <a:xfrm>
            <a:off x="2094764" y="4811756"/>
            <a:ext cx="570900" cy="589500"/>
          </a:xfrm>
          <a:prstGeom prst="donut">
            <a:avLst>
              <a:gd fmla="val 426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6"/>
          <p:cNvSpPr/>
          <p:nvPr/>
        </p:nvSpPr>
        <p:spPr>
          <a:xfrm>
            <a:off x="3184789" y="4950456"/>
            <a:ext cx="570900" cy="589500"/>
          </a:xfrm>
          <a:prstGeom prst="donut">
            <a:avLst>
              <a:gd fmla="val 426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5" name="Google Shape;215;p26"/>
          <p:cNvCxnSpPr>
            <a:stCxn id="212" idx="2"/>
            <a:endCxn id="214" idx="6"/>
          </p:cNvCxnSpPr>
          <p:nvPr/>
        </p:nvCxnSpPr>
        <p:spPr>
          <a:xfrm rot="5400000">
            <a:off x="3737064" y="5034875"/>
            <a:ext cx="228900" cy="191700"/>
          </a:xfrm>
          <a:prstGeom prst="curvedConnector2">
            <a:avLst/>
          </a:prstGeom>
          <a:noFill/>
          <a:ln cap="flat" cmpd="sng" w="9525">
            <a:solidFill>
              <a:schemeClr val="lt1"/>
            </a:solidFill>
            <a:prstDash val="solid"/>
            <a:round/>
            <a:headEnd len="med" w="med" type="none"/>
            <a:tailEnd len="med" w="med" type="none"/>
          </a:ln>
        </p:spPr>
      </p:cxnSp>
      <p:cxnSp>
        <p:nvCxnSpPr>
          <p:cNvPr id="216" name="Google Shape;216;p26"/>
          <p:cNvCxnSpPr>
            <a:stCxn id="213" idx="7"/>
            <a:endCxn id="212" idx="1"/>
          </p:cNvCxnSpPr>
          <p:nvPr/>
        </p:nvCxnSpPr>
        <p:spPr>
          <a:xfrm rot="-5400000">
            <a:off x="2932608" y="4467436"/>
            <a:ext cx="80100" cy="781200"/>
          </a:xfrm>
          <a:prstGeom prst="curvedConnector2">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4F13"/>
        </a:solidFill>
      </p:bgPr>
    </p:bg>
    <p:spTree>
      <p:nvGrpSpPr>
        <p:cNvPr id="220" name="Shape 220"/>
        <p:cNvGrpSpPr/>
        <p:nvPr/>
      </p:nvGrpSpPr>
      <p:grpSpPr>
        <a:xfrm>
          <a:off x="0" y="0"/>
          <a:ext cx="0" cy="0"/>
          <a:chOff x="0" y="0"/>
          <a:chExt cx="0" cy="0"/>
        </a:xfrm>
      </p:grpSpPr>
      <p:sp>
        <p:nvSpPr>
          <p:cNvPr id="221" name="Google Shape;221;p27"/>
          <p:cNvSpPr txBox="1"/>
          <p:nvPr>
            <p:ph type="title"/>
          </p:nvPr>
        </p:nvSpPr>
        <p:spPr>
          <a:xfrm>
            <a:off x="7531901" y="508400"/>
            <a:ext cx="4291200" cy="1289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4400"/>
              <a:buFont typeface="Arial"/>
              <a:buNone/>
            </a:pPr>
            <a:r>
              <a:rPr lang="es-ES" sz="4600">
                <a:latin typeface="Impact"/>
                <a:ea typeface="Impact"/>
                <a:cs typeface="Impact"/>
                <a:sym typeface="Impact"/>
              </a:rPr>
              <a:t>LA BARRERA</a:t>
            </a:r>
            <a:endParaRPr sz="4600">
              <a:latin typeface="Impact"/>
              <a:ea typeface="Impact"/>
              <a:cs typeface="Impact"/>
              <a:sym typeface="Impact"/>
            </a:endParaRPr>
          </a:p>
        </p:txBody>
      </p:sp>
      <p:sp>
        <p:nvSpPr>
          <p:cNvPr id="222" name="Google Shape;222;p27"/>
          <p:cNvSpPr txBox="1"/>
          <p:nvPr/>
        </p:nvSpPr>
        <p:spPr>
          <a:xfrm>
            <a:off x="5181600" y="2514600"/>
            <a:ext cx="1828800" cy="182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23" name="Google Shape;223;p27"/>
          <p:cNvSpPr txBox="1"/>
          <p:nvPr/>
        </p:nvSpPr>
        <p:spPr>
          <a:xfrm>
            <a:off x="7531900" y="1798100"/>
            <a:ext cx="4291200" cy="540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2000"/>
              <a:buFont typeface="Montserrat"/>
              <a:buNone/>
            </a:pPr>
            <a:r>
              <a:rPr lang="es-ES" sz="1600">
                <a:solidFill>
                  <a:schemeClr val="lt1"/>
                </a:solidFill>
                <a:latin typeface="Montserrat"/>
                <a:ea typeface="Montserrat"/>
                <a:cs typeface="Montserrat"/>
                <a:sym typeface="Montserrat"/>
              </a:rPr>
              <a:t>La barrera es una estructura de madera compuesta por un caja que protege al servo, y lo mantiene paralelo al suelo para que al llegar el coche pueda posicionarse a 90 grados del suelo. La barrera consta de una pantalla, un servo y un sensor de ultrasonido cuya función es detectar al coche. El proceso comienza con el sensor de de ultrasonido que detecta el coche a 10 cm, entonces el sensor manda una señal al servo para que se situe a 90 grados del sulo, dejando así pasar el coche. Simultaneamente, también le llega un sensor a la pantalla para que señale que ha detectado el coche y muestra su matricula. Finalmente, la barrerase cierra y la pantalla vuelve a su texto original.</a:t>
            </a:r>
            <a:endParaRPr sz="1600">
              <a:solidFill>
                <a:schemeClr val="lt1"/>
              </a:solidFill>
              <a:latin typeface="Montserrat"/>
              <a:ea typeface="Montserrat"/>
              <a:cs typeface="Montserrat"/>
              <a:sym typeface="Montserrat"/>
            </a:endParaRPr>
          </a:p>
          <a:p>
            <a:pPr indent="0" lvl="0" marL="0" marR="0" rtl="0" algn="l">
              <a:spcBef>
                <a:spcPts val="0"/>
              </a:spcBef>
              <a:spcAft>
                <a:spcPts val="0"/>
              </a:spcAft>
              <a:buClr>
                <a:schemeClr val="lt1"/>
              </a:buClr>
              <a:buSzPts val="2000"/>
              <a:buFont typeface="Montserrat"/>
              <a:buNone/>
            </a:pPr>
            <a:r>
              <a:t/>
            </a:r>
            <a:endParaRPr sz="1600">
              <a:solidFill>
                <a:schemeClr val="lt1"/>
              </a:solidFill>
              <a:latin typeface="Montserrat"/>
              <a:ea typeface="Montserrat"/>
              <a:cs typeface="Montserrat"/>
              <a:sym typeface="Montserrat"/>
            </a:endParaRPr>
          </a:p>
          <a:p>
            <a:pPr indent="0" lvl="0" marL="0" marR="0" rtl="0" algn="l">
              <a:spcBef>
                <a:spcPts val="0"/>
              </a:spcBef>
              <a:spcAft>
                <a:spcPts val="0"/>
              </a:spcAft>
              <a:buClr>
                <a:schemeClr val="lt1"/>
              </a:buClr>
              <a:buSzPts val="2000"/>
              <a:buFont typeface="Montserrat"/>
              <a:buNone/>
            </a:pPr>
            <a:r>
              <a:t/>
            </a:r>
            <a:endParaRPr sz="2000">
              <a:solidFill>
                <a:schemeClr val="lt1"/>
              </a:solidFill>
              <a:latin typeface="Montserrat"/>
              <a:ea typeface="Montserrat"/>
              <a:cs typeface="Montserrat"/>
              <a:sym typeface="Montserrat"/>
            </a:endParaRPr>
          </a:p>
        </p:txBody>
      </p:sp>
      <p:pic>
        <p:nvPicPr>
          <p:cNvPr id="224" name="Google Shape;224;p27"/>
          <p:cNvPicPr preferRelativeResize="0"/>
          <p:nvPr/>
        </p:nvPicPr>
        <p:blipFill rotWithShape="1">
          <a:blip r:embed="rId3">
            <a:alphaModFix/>
          </a:blip>
          <a:srcRect b="43033" l="5011" r="5011" t="37285"/>
          <a:stretch/>
        </p:blipFill>
        <p:spPr>
          <a:xfrm>
            <a:off x="552201" y="2025250"/>
            <a:ext cx="6722849" cy="4094402"/>
          </a:xfrm>
          <a:prstGeom prst="rect">
            <a:avLst/>
          </a:prstGeom>
          <a:noFill/>
          <a:ln cap="flat" cmpd="sng" w="114300">
            <a:solidFill>
              <a:srgbClr val="E69138"/>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